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Lst>
  <p:notesMasterIdLst>
    <p:notesMasterId r:id="rId44"/>
  </p:notesMasterIdLst>
  <p:sldIdLst>
    <p:sldId id="256" r:id="rId15"/>
    <p:sldId id="339" r:id="rId16"/>
    <p:sldId id="340" r:id="rId17"/>
    <p:sldId id="273" r:id="rId18"/>
    <p:sldId id="342" r:id="rId19"/>
    <p:sldId id="341" r:id="rId20"/>
    <p:sldId id="318" r:id="rId21"/>
    <p:sldId id="343" r:id="rId22"/>
    <p:sldId id="344" r:id="rId23"/>
    <p:sldId id="345" r:id="rId24"/>
    <p:sldId id="347" r:id="rId25"/>
    <p:sldId id="346" r:id="rId26"/>
    <p:sldId id="348" r:id="rId27"/>
    <p:sldId id="349" r:id="rId28"/>
    <p:sldId id="350" r:id="rId29"/>
    <p:sldId id="351" r:id="rId30"/>
    <p:sldId id="354" r:id="rId31"/>
    <p:sldId id="355" r:id="rId32"/>
    <p:sldId id="353" r:id="rId33"/>
    <p:sldId id="280" r:id="rId34"/>
    <p:sldId id="352" r:id="rId35"/>
    <p:sldId id="275" r:id="rId36"/>
    <p:sldId id="281" r:id="rId37"/>
    <p:sldId id="282" r:id="rId38"/>
    <p:sldId id="283" r:id="rId39"/>
    <p:sldId id="284" r:id="rId40"/>
    <p:sldId id="285" r:id="rId41"/>
    <p:sldId id="286" r:id="rId42"/>
    <p:sldId id="287" r:id="rId43"/>
  </p:sldIdLst>
  <p:sldSz cx="13004800" cy="9753600"/>
  <p:notesSz cx="6858000" cy="9144000"/>
  <p:defaultTextStyle>
    <a:defPPr>
      <a:defRPr lang="en-US"/>
    </a:defPPr>
    <a:lvl1pPr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1pPr>
    <a:lvl2pPr marL="4572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2pPr>
    <a:lvl3pPr marL="9144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3pPr>
    <a:lvl4pPr marL="13716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4pPr>
    <a:lvl5pPr marL="18288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5pPr>
    <a:lvl6pPr marL="22860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6pPr>
    <a:lvl7pPr marL="27432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7pPr>
    <a:lvl8pPr marL="32004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8pPr>
    <a:lvl9pPr marL="36576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p:restoredTop sz="70022"/>
  </p:normalViewPr>
  <p:slideViewPr>
    <p:cSldViewPr>
      <p:cViewPr varScale="1">
        <p:scale>
          <a:sx n="77" d="100"/>
          <a:sy n="77" d="100"/>
        </p:scale>
        <p:origin x="1704" y="20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viewProps" Target="viewProps.xml"/><Relationship Id="rId20" Type="http://schemas.openxmlformats.org/officeDocument/2006/relationships/slide" Target="slides/slide6.xml"/><Relationship Id="rId41"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0A548-725E-2745-96F0-082F497B371E}" type="datetimeFigureOut">
              <a:rPr lang="en-US" smtClean="0"/>
              <a:t>3/16/22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C8831-15C8-F24D-8E8F-54BC06238276}" type="slidenum">
              <a:rPr lang="en-US" smtClean="0"/>
              <a:t>‹#›</a:t>
            </a:fld>
            <a:endParaRPr lang="en-US"/>
          </a:p>
        </p:txBody>
      </p:sp>
    </p:spTree>
    <p:extLst>
      <p:ext uri="{BB962C8B-B14F-4D97-AF65-F5344CB8AC3E}">
        <p14:creationId xmlns:p14="http://schemas.microsoft.com/office/powerpoint/2010/main" val="1063647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a:t>
            </a:fld>
            <a:endParaRPr lang="en-US"/>
          </a:p>
        </p:txBody>
      </p:sp>
    </p:spTree>
    <p:extLst>
      <p:ext uri="{BB962C8B-B14F-4D97-AF65-F5344CB8AC3E}">
        <p14:creationId xmlns:p14="http://schemas.microsoft.com/office/powerpoint/2010/main" val="3850038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46bab7dba_0_6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46bab7db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46bab7dba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46bab7dba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a46bab7dba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a46bab7dba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a46bab7dba_0_8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a46bab7dba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46bab7dba_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46bab7dba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46bab7dba_0_8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46bab7dba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a46bab7dba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a46bab7dba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a46bab7dba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a46bab7dba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cc3d062d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cc3d062d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80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#include&lt;</a:t>
            </a:r>
            <a:r>
              <a:rPr lang="en-US" altLang="zh-CN" dirty="0" err="1"/>
              <a:t>stdio.h</a:t>
            </a:r>
            <a:r>
              <a:rPr lang="en-US" altLang="zh-CN" dirty="0"/>
              <a:t>&gt;</a:t>
            </a:r>
          </a:p>
          <a:p>
            <a:r>
              <a:rPr lang="en-US" altLang="zh-CN" dirty="0"/>
              <a:t>#include&lt;</a:t>
            </a:r>
            <a:r>
              <a:rPr lang="en-US" altLang="zh-CN" dirty="0" err="1"/>
              <a:t>string.h</a:t>
            </a:r>
            <a:r>
              <a:rPr lang="en-US" altLang="zh-CN" dirty="0"/>
              <a:t>&gt;</a:t>
            </a:r>
          </a:p>
          <a:p>
            <a:endParaRPr lang="en-US" dirty="0"/>
          </a:p>
          <a:p>
            <a:r>
              <a:rPr lang="en-US" altLang="zh-CN" dirty="0"/>
              <a:t>void</a:t>
            </a:r>
            <a:r>
              <a:rPr lang="zh-CN" altLang="en-US" dirty="0"/>
              <a:t> </a:t>
            </a:r>
            <a:r>
              <a:rPr lang="en-US" altLang="zh-CN" dirty="0"/>
              <a:t>foo(char</a:t>
            </a:r>
            <a:r>
              <a:rPr lang="zh-CN" altLang="en-US" dirty="0"/>
              <a:t> * </a:t>
            </a:r>
            <a:r>
              <a:rPr lang="en-US" altLang="zh-CN" dirty="0"/>
              <a:t>name){</a:t>
            </a:r>
          </a:p>
          <a:p>
            <a:r>
              <a:rPr lang="en-US" altLang="zh-CN" dirty="0"/>
              <a:t>	char</a:t>
            </a:r>
            <a:r>
              <a:rPr lang="zh-CN" altLang="en-US" dirty="0"/>
              <a:t> </a:t>
            </a:r>
            <a:r>
              <a:rPr lang="en-US" altLang="zh-CN" dirty="0"/>
              <a:t>buffer[100];</a:t>
            </a:r>
          </a:p>
          <a:p>
            <a:r>
              <a:rPr lang="en-US" altLang="zh-CN" dirty="0"/>
              <a:t>	</a:t>
            </a:r>
            <a:r>
              <a:rPr lang="en-US" altLang="zh-CN" dirty="0" err="1"/>
              <a:t>strcpy</a:t>
            </a:r>
            <a:r>
              <a:rPr lang="en-US" altLang="zh-CN" dirty="0"/>
              <a:t>(buffer,</a:t>
            </a:r>
            <a:r>
              <a:rPr lang="zh-CN" altLang="en-US" dirty="0"/>
              <a:t> </a:t>
            </a:r>
            <a:r>
              <a:rPr lang="en-US" altLang="zh-CN" dirty="0"/>
              <a:t>name);</a:t>
            </a:r>
          </a:p>
          <a:p>
            <a:r>
              <a:rPr lang="en-US" altLang="zh-CN" dirty="0"/>
              <a:t>}</a:t>
            </a:r>
          </a:p>
          <a:p>
            <a:endParaRPr lang="en-US" dirty="0"/>
          </a:p>
          <a:p>
            <a:r>
              <a:rPr lang="en-US" altLang="zh-CN" dirty="0"/>
              <a:t>int</a:t>
            </a:r>
            <a:r>
              <a:rPr lang="zh-CN" altLang="en-US" dirty="0"/>
              <a:t> </a:t>
            </a:r>
            <a:r>
              <a:rPr lang="en-US" altLang="zh-CN" dirty="0"/>
              <a:t>main(int</a:t>
            </a:r>
            <a:r>
              <a:rPr lang="zh-CN" altLang="en-US" dirty="0"/>
              <a:t> </a:t>
            </a:r>
            <a:r>
              <a:rPr lang="en-US" altLang="zh-CN" dirty="0" err="1"/>
              <a:t>argc</a:t>
            </a:r>
            <a:r>
              <a:rPr lang="en-US" altLang="zh-CN" dirty="0"/>
              <a:t>,</a:t>
            </a:r>
            <a:r>
              <a:rPr lang="zh-CN" altLang="en-US" dirty="0"/>
              <a:t> </a:t>
            </a:r>
            <a:r>
              <a:rPr lang="en-US" altLang="zh-CN" dirty="0"/>
              <a:t>char</a:t>
            </a:r>
            <a:r>
              <a:rPr lang="zh-CN" altLang="en-US" dirty="0"/>
              <a:t> **</a:t>
            </a:r>
            <a:r>
              <a:rPr lang="en-US" altLang="zh-CN" dirty="0" err="1"/>
              <a:t>argv</a:t>
            </a:r>
            <a:r>
              <a:rPr lang="en-US" altLang="zh-CN" dirty="0"/>
              <a:t>){</a:t>
            </a:r>
          </a:p>
          <a:p>
            <a:r>
              <a:rPr lang="en-US" altLang="zh-CN" dirty="0"/>
              <a:t>	char</a:t>
            </a:r>
            <a:r>
              <a:rPr lang="zh-CN" altLang="en-US" dirty="0"/>
              <a:t> * </a:t>
            </a:r>
            <a:r>
              <a:rPr lang="en-US" altLang="zh-CN" dirty="0"/>
              <a:t>input</a:t>
            </a:r>
            <a:r>
              <a:rPr lang="zh-CN" altLang="en-US" dirty="0"/>
              <a:t> </a:t>
            </a:r>
            <a:r>
              <a:rPr lang="en-US" altLang="zh-CN" dirty="0"/>
              <a:t>=</a:t>
            </a:r>
            <a:r>
              <a:rPr lang="zh-CN" altLang="en-US" dirty="0"/>
              <a:t> </a:t>
            </a:r>
            <a:r>
              <a:rPr lang="en-US" altLang="zh-CN" dirty="0"/>
              <a:t>malloc(256);</a:t>
            </a:r>
          </a:p>
          <a:p>
            <a:r>
              <a:rPr lang="en-US" altLang="zh-CN" dirty="0"/>
              <a:t>	read(0,</a:t>
            </a:r>
            <a:r>
              <a:rPr lang="zh-CN" altLang="en-US" dirty="0"/>
              <a:t> </a:t>
            </a:r>
            <a:r>
              <a:rPr lang="en-US" altLang="zh-CN" dirty="0"/>
              <a:t>input,</a:t>
            </a:r>
            <a:r>
              <a:rPr lang="zh-CN" altLang="en-US" dirty="0"/>
              <a:t> </a:t>
            </a:r>
            <a:r>
              <a:rPr lang="en-US" altLang="zh-CN" dirty="0"/>
              <a:t>256);</a:t>
            </a:r>
          </a:p>
          <a:p>
            <a:r>
              <a:rPr lang="en-US" altLang="zh-CN" dirty="0"/>
              <a:t>	foo(input);</a:t>
            </a:r>
          </a:p>
          <a:p>
            <a:r>
              <a:rPr lang="en-US" altLang="zh-CN" dirty="0"/>
              <a:t>	return</a:t>
            </a:r>
            <a:r>
              <a:rPr lang="zh-CN" altLang="en-US" dirty="0"/>
              <a:t> </a:t>
            </a:r>
            <a:r>
              <a:rPr lang="en-US" altLang="zh-CN" dirty="0"/>
              <a:t>0;</a:t>
            </a:r>
          </a:p>
          <a:p>
            <a:r>
              <a:rPr lang="en-US" altLang="zh-CN" dirty="0"/>
              <a:t>}</a:t>
            </a:r>
          </a:p>
          <a:p>
            <a:endParaRPr lang="en-US" dirty="0"/>
          </a:p>
          <a:p>
            <a:r>
              <a:rPr lang="en-US" altLang="zh-CN" dirty="0"/>
              <a:t>int</a:t>
            </a:r>
            <a:r>
              <a:rPr lang="zh-CN" altLang="en-US" dirty="0"/>
              <a:t> </a:t>
            </a:r>
            <a:r>
              <a:rPr lang="en-US" altLang="zh-CN" dirty="0"/>
              <a:t>secret(){</a:t>
            </a:r>
          </a:p>
          <a:p>
            <a:r>
              <a:rPr lang="en-US" altLang="zh-CN" dirty="0"/>
              <a:t>	</a:t>
            </a:r>
            <a:r>
              <a:rPr lang="en-US" altLang="zh-CN" dirty="0" err="1"/>
              <a:t>printf</a:t>
            </a:r>
            <a:r>
              <a:rPr lang="en-US" altLang="zh-CN" dirty="0"/>
              <a:t>(“Secret</a:t>
            </a:r>
            <a:r>
              <a:rPr lang="zh-CN" altLang="en-US" dirty="0"/>
              <a:t> </a:t>
            </a:r>
            <a:r>
              <a:rPr lang="en-US" altLang="zh-CN" dirty="0"/>
              <a:t>here</a:t>
            </a:r>
            <a:r>
              <a:rPr lang="zh-CN" altLang="en-US" dirty="0"/>
              <a:t> </a:t>
            </a:r>
            <a:r>
              <a:rPr lang="en-US" altLang="zh-CN" dirty="0"/>
              <a:t>\n”);</a:t>
            </a:r>
          </a:p>
          <a:p>
            <a:r>
              <a:rPr lang="en-US" altLang="zh-CN" dirty="0"/>
              <a:t>}</a:t>
            </a:r>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5</a:t>
            </a:fld>
            <a:endParaRPr lang="en-US"/>
          </a:p>
        </p:txBody>
      </p:sp>
    </p:spTree>
    <p:extLst>
      <p:ext uri="{BB962C8B-B14F-4D97-AF65-F5344CB8AC3E}">
        <p14:creationId xmlns:p14="http://schemas.microsoft.com/office/powerpoint/2010/main" val="245344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46bab7dba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46bab7db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16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16</a:t>
            </a:fld>
            <a:endParaRPr lang="en-US"/>
          </a:p>
        </p:txBody>
      </p:sp>
    </p:spTree>
    <p:extLst>
      <p:ext uri="{BB962C8B-B14F-4D97-AF65-F5344CB8AC3E}">
        <p14:creationId xmlns:p14="http://schemas.microsoft.com/office/powerpoint/2010/main" val="343571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17</a:t>
            </a:fld>
            <a:endParaRPr lang="en-US"/>
          </a:p>
        </p:txBody>
      </p:sp>
    </p:spTree>
    <p:extLst>
      <p:ext uri="{BB962C8B-B14F-4D97-AF65-F5344CB8AC3E}">
        <p14:creationId xmlns:p14="http://schemas.microsoft.com/office/powerpoint/2010/main" val="160129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18</a:t>
            </a:fld>
            <a:endParaRPr lang="en-US"/>
          </a:p>
        </p:txBody>
      </p:sp>
    </p:spTree>
    <p:extLst>
      <p:ext uri="{BB962C8B-B14F-4D97-AF65-F5344CB8AC3E}">
        <p14:creationId xmlns:p14="http://schemas.microsoft.com/office/powerpoint/2010/main" val="135680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46bab7dba_0_8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46bab7dba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46bab7dba_0_8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46bab7dba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14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F7B7-E76C-4B3E-B9FC-745688679C6E}"/>
              </a:ext>
            </a:extLst>
          </p:cNvPr>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60DEE0-DAFC-4937-8754-3BF6EE0CDF67}"/>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41639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B70C-8F88-451D-B83C-E5D0AFF3E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5A94CB-C617-40F3-8194-A4E461019E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67136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E5BF-724D-4CD1-8FAD-0D75BA5D3542}"/>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CD29B9-3A93-4992-B089-0846CC4556CD}"/>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331709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863-8A10-4A06-AFCE-1BD02E46D87C}"/>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F7EF42A-6C13-40DC-8B25-6849D5330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57590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1BED-61D3-47DF-B802-73D86AEBEF08}"/>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31DF88-D6AD-4D1A-9FD3-AD9E497C3759}"/>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40802514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8868-75BE-4582-A52D-C01178D233E6}"/>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2732DEA-DE6C-4E9D-A912-BAFEC63F50D3}"/>
              </a:ext>
            </a:extLst>
          </p:cNvPr>
          <p:cNvSpPr>
            <a:spLocks noGrp="1"/>
          </p:cNvSpPr>
          <p:nvPr>
            <p:ph sz="half" idx="1"/>
          </p:nvPr>
        </p:nvSpPr>
        <p:spPr>
          <a:xfrm>
            <a:off x="355600" y="698500"/>
            <a:ext cx="6070600" cy="878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337CD8-ECE8-46CF-826E-A27576DAB12E}"/>
              </a:ext>
            </a:extLst>
          </p:cNvPr>
          <p:cNvSpPr>
            <a:spLocks noGrp="1"/>
          </p:cNvSpPr>
          <p:nvPr>
            <p:ph sz="half" idx="2"/>
          </p:nvPr>
        </p:nvSpPr>
        <p:spPr>
          <a:xfrm>
            <a:off x="6578600" y="698500"/>
            <a:ext cx="6070600" cy="878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84200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E8F9-9A80-4EA5-B336-809B41FDE214}"/>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31F7402-BB46-472D-91EC-8E3B7CB99C46}"/>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D636DB-8E33-42AE-849F-89B25ACBBDC7}"/>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8598A-DBB9-40D6-931B-FCDD1AACA976}"/>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1412D-2C70-46B5-89BE-F05F48DB316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25297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D378-32F9-496F-AEB3-EC83F0A8C88C}"/>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9827254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2279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031-2BBF-4C95-8F94-C3D673D855F2}"/>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E819EF-80BA-4C68-B291-24E1B34688AD}"/>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B0DD0-D9F1-43F0-A5FA-08E60EC5CBE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5358791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FDDF-F3D9-4929-8F17-E2852CC5F3C2}"/>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C4833B-A7A9-4BB9-A936-04DECCA7C22B}"/>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84582-50E5-4518-9EA0-0F2001BC2AE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350174"/>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40AA-D4A4-4A3F-B061-4DF5937D45E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A6CE24-55E9-4837-9AB7-043A7DD6A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03662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DDE33-B83A-400F-AD4E-D5CE3AEE6B2A}"/>
              </a:ext>
            </a:extLst>
          </p:cNvPr>
          <p:cNvSpPr>
            <a:spLocks noGrp="1"/>
          </p:cNvSpPr>
          <p:nvPr>
            <p:ph type="title" orient="vert"/>
          </p:nvPr>
        </p:nvSpPr>
        <p:spPr>
          <a:xfrm>
            <a:off x="9575800" y="2044700"/>
            <a:ext cx="3073400" cy="4521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29B506-2418-4745-81CF-78084154524A}"/>
              </a:ext>
            </a:extLst>
          </p:cNvPr>
          <p:cNvSpPr>
            <a:spLocks noGrp="1"/>
          </p:cNvSpPr>
          <p:nvPr>
            <p:ph type="body" orient="vert" idx="1"/>
          </p:nvPr>
        </p:nvSpPr>
        <p:spPr>
          <a:xfrm>
            <a:off x="355600" y="2044700"/>
            <a:ext cx="9067800" cy="452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06282"/>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A60981-BCC6-4A3A-BE57-16AE00AAA645}"/>
              </a:ext>
            </a:extLst>
          </p:cNvPr>
          <p:cNvSpPr>
            <a:spLocks noGrp="1"/>
          </p:cNvSpPr>
          <p:nvPr>
            <p:ph type="title" orient="vert"/>
          </p:nvPr>
        </p:nvSpPr>
        <p:spPr>
          <a:xfrm>
            <a:off x="9575800" y="519113"/>
            <a:ext cx="3073400" cy="89677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28335-A7EA-45DA-B0CE-09DA868B418E}"/>
              </a:ext>
            </a:extLst>
          </p:cNvPr>
          <p:cNvSpPr>
            <a:spLocks noGrp="1"/>
          </p:cNvSpPr>
          <p:nvPr>
            <p:ph type="body" orient="vert" idx="1"/>
          </p:nvPr>
        </p:nvSpPr>
        <p:spPr>
          <a:xfrm>
            <a:off x="355600" y="519113"/>
            <a:ext cx="9067800" cy="8967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5857749"/>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C2EA-D895-42B0-9358-70C385229F52}"/>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9513DE-D861-4D4E-A750-F8437FC7292B}"/>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8366550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446E-9120-4E98-AD3A-F0BD82069EF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B4062D9-5915-45B0-8260-343FFB5EE11A}"/>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692022"/>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7989-DD8A-4FE0-B585-F2C7E47B1A4A}"/>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B8159B-A4B0-456D-BC64-F57945AF6CA2}"/>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6215662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C0E7-E674-4E7B-B073-5F4A3A1CAD80}"/>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74C4231-1D35-4CA8-8EBF-59FEA79F76F0}"/>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0E4B4-F279-431C-848C-FF483D7B57D5}"/>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54142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9366-357F-4498-AD68-5067A707F3B9}"/>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0BF3806-247E-46C8-867A-D8C382F1AF6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84EEE2-03DC-4C95-9DD7-A813B9DF5CE7}"/>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FC155D-C82C-489F-A5B7-5640AA0A7A3B}"/>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9C97-DA45-43B4-87DA-090FA1515AFC}"/>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8659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9A67-A7BA-4BB9-9246-B454854E65E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467502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990993"/>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9A02-2FF1-4AE7-95CD-975A7937A74B}"/>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42AE62-000C-45C7-8AB3-8D4D1DC49566}"/>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4217AE-2972-424B-B846-E7B47134F76A}"/>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8113123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FD9C-BEF1-49CC-ADB8-6870E24CE2CC}"/>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ACB62-A6D5-44D6-8E30-DB8F9A6DB8C3}"/>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11785E-9FC5-4573-8BD1-2BFA6E93EAC7}"/>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7318883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3C7C-1F35-48B1-9164-34117A461F57}"/>
              </a:ext>
            </a:extLst>
          </p:cNvPr>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AEA52-BFA8-4265-9515-8852E86FD6EA}"/>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5586354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368C-7330-465B-9FBA-8D6CC2758CC4}"/>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509678-7EEF-4864-B17B-C7BB017C152D}"/>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87585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EF11A-334E-4D10-9D2D-17B0D5344909}"/>
              </a:ext>
            </a:extLst>
          </p:cNvPr>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438E09-4598-4737-8AAB-6BC1E0F6DF4C}"/>
              </a:ext>
            </a:extLst>
          </p:cNvPr>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446071"/>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84B0-2257-4A46-A625-80BCD75EA057}"/>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B7064-2F8F-4333-94BF-F9AAB5D1346A}"/>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06747516"/>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A7CD-1CF8-474E-9425-735A977F66EE}"/>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99330BB-EDB7-49B5-93CC-A3393452B0AC}"/>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51828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2CED-CC3C-4D72-8065-6148B8E472C2}"/>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1AEC3-5C77-436F-A476-96302EFC8567}"/>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305102345"/>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71A3-D446-46E4-BBE9-890DB09B3F4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BD94505-99D1-4138-B2B1-12D4D5869965}"/>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111A2-617F-4368-AE5B-C16B7DDDEF14}"/>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24799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7B7E-95B9-430C-8A9A-1E68195680DC}"/>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F39FAEA-F5F7-4148-ADF5-4E4D4194EC1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591E1-F332-4124-8B00-BDCF0A024642}"/>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F6638-2228-4F9B-8D06-6CA44C2A3147}"/>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5709D-F1E9-469C-ABB5-8CE3180CA75C}"/>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4210"/>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41F8-8DE0-4500-93AC-F11A9298043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29643380"/>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33056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A04A-B73C-4E9E-B40C-559E03B32E7B}"/>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64D538-162C-49F5-8B1C-A4B184956D8A}"/>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2579BD-558C-43CD-83CD-C51D4D806633}"/>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0283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95B-7462-4BE4-8859-4894BA791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15AC8A-F38C-4A7A-931A-D5010EE7C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04560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78D6-866C-498D-9561-17EFD5E52E27}"/>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35BBFD-0F79-4B3D-8DEC-B9DFB2780515}"/>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9A156-8424-4597-A16C-E083E6B3693E}"/>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558782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84AD-94F5-436A-AE20-B4A574E6C19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755AFA-C42C-4EF4-9D81-6EDC9382B322}"/>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014660"/>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0A391-EB2D-472E-A8D9-96EEA9DF8EFB}"/>
              </a:ext>
            </a:extLst>
          </p:cNvPr>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66CD32-3E91-4759-8839-19D1CBF33549}"/>
              </a:ext>
            </a:extLst>
          </p:cNvPr>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84324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246-8D23-4E45-A87B-051B84B30F8F}"/>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100076-3B97-420F-B538-E6BCCC0BDD64}"/>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8222346"/>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13F2-B2AE-4BB8-9070-8F59B86F0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C327B-464C-4815-A923-6C2498BEE843}"/>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12422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5B50-4BF2-4C72-BE42-BF9B393C156D}"/>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CB7AF-A477-46B9-921F-D8E1DDDEA995}"/>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04523614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77BE-D5F5-412F-86C3-F6452062F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7B40CE-F461-4915-8A33-299FF19936DE}"/>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8BC4D-D18C-4C0C-B23A-D1BE77F4A6BB}"/>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6164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69A8-3909-452D-A0AD-D7741AFB65F1}"/>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37F33C-8DC1-4648-B111-35608BDDD10E}"/>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06F285-DE8B-46A1-859D-98B0DE3A188D}"/>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F87E31-372A-4B37-A04A-F8936BD6D0ED}"/>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686C9-DD3A-4338-8B95-75040C33AED9}"/>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884751"/>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CB71-D2DF-4F69-B511-BF09A0A53E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67749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6501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487C-A807-4802-9404-199B06A28C55}"/>
              </a:ext>
            </a:extLst>
          </p:cNvPr>
          <p:cNvSpPr>
            <a:spLocks noGrp="1"/>
          </p:cNvSpPr>
          <p:nvPr>
            <p:ph type="title"/>
          </p:nvPr>
        </p:nvSpPr>
        <p:spPr>
          <a:xfrm>
            <a:off x="887413" y="2432050"/>
            <a:ext cx="11217275" cy="4056063"/>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078D98-9E17-4C3D-89AF-88A5F9344670}"/>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51161342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01C7-F8D6-4DEF-9035-59CA06E802C1}"/>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889888-8A3E-4657-BFAC-294843A3A6AF}"/>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910F0-2D27-4DBB-BBFD-20F300CF6676}"/>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3453474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E0F7-51F3-48AD-8C16-90DFB8BD8163}"/>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7DA14-EA55-40B4-BA62-BBE0F42C393A}"/>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D30C6B-8663-4C9A-8C49-4173486DDF8E}"/>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979100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349D-5696-41C8-8C77-B2A006F245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671C8-8805-4C7A-BB9C-36A1BEF7606B}"/>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93451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4A8EA-074F-40C3-8F1D-479D12B612EF}"/>
              </a:ext>
            </a:extLst>
          </p:cNvPr>
          <p:cNvSpPr>
            <a:spLocks noGrp="1"/>
          </p:cNvSpPr>
          <p:nvPr>
            <p:ph type="title" orient="vert"/>
          </p:nvPr>
        </p:nvSpPr>
        <p:spPr>
          <a:xfrm>
            <a:off x="9575800" y="800100"/>
            <a:ext cx="3073400" cy="79851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A22E12-815C-4E2A-BEA8-63089BA0537F}"/>
              </a:ext>
            </a:extLst>
          </p:cNvPr>
          <p:cNvSpPr>
            <a:spLocks noGrp="1"/>
          </p:cNvSpPr>
          <p:nvPr>
            <p:ph type="body" orient="vert" idx="1"/>
          </p:nvPr>
        </p:nvSpPr>
        <p:spPr>
          <a:xfrm>
            <a:off x="355600" y="800100"/>
            <a:ext cx="9067800" cy="79851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545808"/>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E7F2-408E-4577-82A5-BF883546F97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6F899F-CEEA-4FE2-BC5E-ABD2FA6FDE49}"/>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21582864"/>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0C03-F00F-448D-B389-9957E875D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E15E2-23B4-4119-B432-F3A294CD7614}"/>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574304"/>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CA30-0B37-4C14-B043-E94E508092FE}"/>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C46B1C-BC39-4035-A54F-807938D7F276}"/>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75537396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D5C2-BD23-48AD-A86B-8178686730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31994-47BA-4E74-BCBF-0B8AF61F6014}"/>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283F3C-4D7A-46A2-A287-A3D9A42371FF}"/>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33782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90504-DD00-403F-A775-ADAB6BA5E053}"/>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5990F-6434-4DC2-A130-5C1E1C224E86}"/>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546E0-79FB-484F-8E4E-925AAFF46C4E}"/>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072DFC-77F3-406B-A329-3255884239F4}"/>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163B7-7523-4E32-818E-9F08C6EE721B}"/>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23630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A6B-8FF1-4B92-BA24-9BD6BEBE17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1228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36F8-8D90-405B-A23D-FD996D0B6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38ABD-3E75-4D65-9F27-718C368F3CCB}"/>
              </a:ext>
            </a:extLst>
          </p:cNvPr>
          <p:cNvSpPr>
            <a:spLocks noGrp="1"/>
          </p:cNvSpPr>
          <p:nvPr>
            <p:ph sz="half" idx="1"/>
          </p:nvPr>
        </p:nvSpPr>
        <p:spPr>
          <a:xfrm>
            <a:off x="355600" y="4876800"/>
            <a:ext cx="28702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3B4E6-0D20-420F-A6E0-4B4BDFA59D22}"/>
              </a:ext>
            </a:extLst>
          </p:cNvPr>
          <p:cNvSpPr>
            <a:spLocks noGrp="1"/>
          </p:cNvSpPr>
          <p:nvPr>
            <p:ph sz="half" idx="2"/>
          </p:nvPr>
        </p:nvSpPr>
        <p:spPr>
          <a:xfrm>
            <a:off x="3378200" y="4876800"/>
            <a:ext cx="28702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57242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046054"/>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0CB0-2684-4E63-9F21-A3AB2E2C31AE}"/>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605AB3-6A76-401E-9818-BB02CD876388}"/>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05D427-E7A8-408C-AB8B-9421A7AEB7C0}"/>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5900153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F6B1-8A9C-471B-9CE3-064E3EC512D1}"/>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67A9E-0B96-4E0F-B956-699C26BD7215}"/>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23A00-D3F0-4947-8F90-FC8B6E6F399F}"/>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8424631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FD40-96C6-4928-B328-F3C1085642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4D5F-9D68-4A70-B165-17DE9681D2EA}"/>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77174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698FA-C172-46A4-A8A5-CC5ED2C22D82}"/>
              </a:ext>
            </a:extLst>
          </p:cNvPr>
          <p:cNvSpPr>
            <a:spLocks noGrp="1"/>
          </p:cNvSpPr>
          <p:nvPr>
            <p:ph type="title" orient="vert"/>
          </p:nvPr>
        </p:nvSpPr>
        <p:spPr>
          <a:xfrm>
            <a:off x="9575800" y="254000"/>
            <a:ext cx="3073400" cy="85312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27DC2-FFDC-456E-BE75-7DA97D8BCBF4}"/>
              </a:ext>
            </a:extLst>
          </p:cNvPr>
          <p:cNvSpPr>
            <a:spLocks noGrp="1"/>
          </p:cNvSpPr>
          <p:nvPr>
            <p:ph type="body" orient="vert" idx="1"/>
          </p:nvPr>
        </p:nvSpPr>
        <p:spPr>
          <a:xfrm>
            <a:off x="355600" y="254000"/>
            <a:ext cx="9067800" cy="85312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266791"/>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650240" y="390596"/>
            <a:ext cx="11704320" cy="1625884"/>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25"/>
          <p:cNvSpPr txBox="1">
            <a:spLocks noGrp="1"/>
          </p:cNvSpPr>
          <p:nvPr>
            <p:ph type="body" idx="1"/>
          </p:nvPr>
        </p:nvSpPr>
        <p:spPr>
          <a:xfrm>
            <a:off x="650240" y="2275840"/>
            <a:ext cx="11704320" cy="7065031"/>
          </a:xfrm>
          <a:prstGeom prst="rect">
            <a:avLst/>
          </a:prstGeom>
        </p:spPr>
        <p:txBody>
          <a:bodyPr spcFirstLastPara="1" wrap="square" lIns="91425" tIns="91425" rIns="91425" bIns="91425" anchor="t" anchorCtr="0">
            <a:noAutofit/>
          </a:bodyPr>
          <a:lstStyle>
            <a:lvl1pPr marL="650230" lvl="0" indent="-487672" rtl="0">
              <a:spcBef>
                <a:spcPts val="853"/>
              </a:spcBef>
              <a:spcAft>
                <a:spcPts val="0"/>
              </a:spcAft>
              <a:buSzPts val="1800"/>
              <a:buChar char="●"/>
              <a:defRPr/>
            </a:lvl1pPr>
            <a:lvl2pPr marL="1300460" lvl="1" indent="-451549" rtl="0">
              <a:spcBef>
                <a:spcPts val="0"/>
              </a:spcBef>
              <a:spcAft>
                <a:spcPts val="0"/>
              </a:spcAft>
              <a:buSzPts val="1400"/>
              <a:buChar char="○"/>
              <a:defRPr/>
            </a:lvl2pPr>
            <a:lvl3pPr marL="1950690" lvl="2" indent="-451549" rtl="0">
              <a:spcBef>
                <a:spcPts val="0"/>
              </a:spcBef>
              <a:spcAft>
                <a:spcPts val="0"/>
              </a:spcAft>
              <a:buSzPts val="1400"/>
              <a:buChar char="■"/>
              <a:defRPr/>
            </a:lvl3pPr>
            <a:lvl4pPr marL="2600919" lvl="3" indent="-451549" rtl="0">
              <a:spcBef>
                <a:spcPts val="0"/>
              </a:spcBef>
              <a:spcAft>
                <a:spcPts val="0"/>
              </a:spcAft>
              <a:buSzPts val="1400"/>
              <a:buChar char="●"/>
              <a:defRPr/>
            </a:lvl4pPr>
            <a:lvl5pPr marL="3251149" lvl="4" indent="-451549" rtl="0">
              <a:spcBef>
                <a:spcPts val="0"/>
              </a:spcBef>
              <a:spcAft>
                <a:spcPts val="0"/>
              </a:spcAft>
              <a:buSzPts val="1400"/>
              <a:buChar char="○"/>
              <a:defRPr/>
            </a:lvl5pPr>
            <a:lvl6pPr marL="3901379" lvl="5" indent="-451549" rtl="0">
              <a:spcBef>
                <a:spcPts val="0"/>
              </a:spcBef>
              <a:spcAft>
                <a:spcPts val="0"/>
              </a:spcAft>
              <a:buSzPts val="1400"/>
              <a:buChar char="■"/>
              <a:defRPr/>
            </a:lvl6pPr>
            <a:lvl7pPr marL="4551609" lvl="6" indent="-451549" rtl="0">
              <a:spcBef>
                <a:spcPts val="0"/>
              </a:spcBef>
              <a:spcAft>
                <a:spcPts val="0"/>
              </a:spcAft>
              <a:buSzPts val="1400"/>
              <a:buChar char="●"/>
              <a:defRPr/>
            </a:lvl7pPr>
            <a:lvl8pPr marL="5201839" lvl="7" indent="-451549" rtl="0">
              <a:spcBef>
                <a:spcPts val="0"/>
              </a:spcBef>
              <a:spcAft>
                <a:spcPts val="0"/>
              </a:spcAft>
              <a:buSzPts val="1400"/>
              <a:buChar char="○"/>
              <a:defRPr/>
            </a:lvl8pPr>
            <a:lvl9pPr marL="5852069" lvl="8" indent="-451549" rtl="0">
              <a:spcBef>
                <a:spcPts val="0"/>
              </a:spcBef>
              <a:spcAft>
                <a:spcPts val="0"/>
              </a:spcAft>
              <a:buSzPts val="1400"/>
              <a:buChar char="■"/>
              <a:defRPr/>
            </a:lvl9pPr>
          </a:lstStyle>
          <a:p>
            <a:endParaRPr/>
          </a:p>
        </p:txBody>
      </p:sp>
      <p:sp>
        <p:nvSpPr>
          <p:cNvPr id="125" name="Google Shape;125;p25"/>
          <p:cNvSpPr txBox="1">
            <a:spLocks noGrp="1"/>
          </p:cNvSpPr>
          <p:nvPr>
            <p:ph type="sldNum" idx="12"/>
          </p:nvPr>
        </p:nvSpPr>
        <p:spPr>
          <a:xfrm>
            <a:off x="12169658" y="9007125"/>
            <a:ext cx="780373" cy="74638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082648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0B6-ABE0-4D68-B7EA-12E3ABC717FD}"/>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F1388-E983-4031-AF42-5AE657FE915B}"/>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50995-66AD-49BA-AF85-8B3805969260}"/>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33C7AC-D102-4AAA-A17C-640EDEA5926B}"/>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31C76-E0C0-463E-935B-6E3AF52DE6BC}"/>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88770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5EAD-7CD7-4CA2-BE06-142379E777F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37666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0962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63D9-E4EC-412E-B48A-9056E93A2386}"/>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350351-7007-4DB7-95FD-9A08056EED11}"/>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0CCE60-987D-47E4-99A8-4BF26B349AE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04741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661B-D95F-41B2-A153-E0E60D562E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66D78-DD89-42C3-AF77-E486AEE82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56923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BE26-D9B7-4AD0-BD76-2042CFD50943}"/>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ABB3D6-2A1F-4203-A659-41B44289828A}"/>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A94F80-77CE-441D-9844-8F6DD187DC0E}"/>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54911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26EF-94B7-4BA4-A874-182563157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F677E-05FD-4619-A661-CCBB2FF03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79243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C365A-B795-42FE-BEC9-F40EF137FC62}"/>
              </a:ext>
            </a:extLst>
          </p:cNvPr>
          <p:cNvSpPr>
            <a:spLocks noGrp="1"/>
          </p:cNvSpPr>
          <p:nvPr>
            <p:ph type="title" orient="vert"/>
          </p:nvPr>
        </p:nvSpPr>
        <p:spPr>
          <a:xfrm>
            <a:off x="4775200" y="1384300"/>
            <a:ext cx="1473200" cy="4787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1E25F2-8D73-44E3-BBE8-744368411235}"/>
              </a:ext>
            </a:extLst>
          </p:cNvPr>
          <p:cNvSpPr>
            <a:spLocks noGrp="1"/>
          </p:cNvSpPr>
          <p:nvPr>
            <p:ph type="body" orient="vert" idx="1"/>
          </p:nvPr>
        </p:nvSpPr>
        <p:spPr>
          <a:xfrm>
            <a:off x="355600" y="1384300"/>
            <a:ext cx="4267200"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1482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D5E1-F008-413E-B16A-C87500E33F4E}"/>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9E73B3-6017-457F-87B7-9A19A45DFC48}"/>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8662742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4F9A-74E3-4F06-82C3-F191F6AF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F1FAC-1A06-4D85-B5E6-885F2E8FB2F6}"/>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4559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C4D8-5B1C-43EF-9E58-ACCCC7DD7E05}"/>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CB2F9-B5FD-4490-842E-F6730AC25496}"/>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2730426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9BCA-19F4-40BA-BEE0-A2620ACF2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D7DDA-A357-43FD-B727-4CC6633465DA}"/>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BF764E-21C4-4B1B-8280-F5BB127C445A}"/>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79795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005F-33E1-46D2-8BDE-3069491D30A6}"/>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465FEF-B5CA-4E75-B6D5-01CC05277BC9}"/>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CFE07-188A-4124-96C7-BC9B0F6C07AF}"/>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1E50F-B4C1-439A-8F73-93216C424B25}"/>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26E67-E707-4CDC-AF1A-54AA0C602BEE}"/>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7473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1371-95A4-41D9-B521-70DB1E501B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11508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117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FC2A-178A-44F6-ADB1-2835BF763B67}"/>
              </a:ext>
            </a:extLst>
          </p:cNvPr>
          <p:cNvSpPr>
            <a:spLocks noGrp="1"/>
          </p:cNvSpPr>
          <p:nvPr>
            <p:ph type="title"/>
          </p:nvPr>
        </p:nvSpPr>
        <p:spPr>
          <a:xfrm>
            <a:off x="887413" y="2432050"/>
            <a:ext cx="11217275" cy="4056063"/>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4AC1BB-E313-4660-B1B4-6F78CA730E43}"/>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0921781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F12F-5716-46F3-8F0E-7AEED31E9D24}"/>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F25869-C860-429C-AF34-956F6DE5F3AE}"/>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CE55D2-1652-4734-9036-F0CDC817A057}"/>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3979405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0959-A66A-4AB1-BA53-5514CE820378}"/>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05E50E-2BFF-4043-9DE2-776E51EE39A7}"/>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72D8E-31A6-4867-A534-E9C6EE3046A3}"/>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5588887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44B5-556F-4EEC-933B-0296F9CB41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892565-6988-456F-A862-7C4E2D689556}"/>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30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ED8600-2F79-4BFC-BFAE-C7BD3245999C}"/>
              </a:ext>
            </a:extLst>
          </p:cNvPr>
          <p:cNvSpPr>
            <a:spLocks noGrp="1"/>
          </p:cNvSpPr>
          <p:nvPr>
            <p:ph type="title" orient="vert"/>
          </p:nvPr>
        </p:nvSpPr>
        <p:spPr>
          <a:xfrm>
            <a:off x="9575800" y="2597150"/>
            <a:ext cx="3073400" cy="6188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90C4A2-7FD5-4B1F-9817-63FF09CEC689}"/>
              </a:ext>
            </a:extLst>
          </p:cNvPr>
          <p:cNvSpPr>
            <a:spLocks noGrp="1"/>
          </p:cNvSpPr>
          <p:nvPr>
            <p:ph type="body" orient="vert" idx="1"/>
          </p:nvPr>
        </p:nvSpPr>
        <p:spPr>
          <a:xfrm>
            <a:off x="355600" y="2597150"/>
            <a:ext cx="906780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97775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A013-AA40-48B6-92D3-01A4F97E54E1}"/>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103B4A-103C-4EA2-AEA8-16ED96ACB0DC}"/>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4751908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951C-91C0-4BE8-8CDD-BE903D248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EA706-8266-4A4F-825E-03D0A8A1F713}"/>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36157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E37-74CE-4D52-AF2F-69E7F1B007A7}"/>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A10D9D-D1DF-4EE8-A16D-3D701D194FB1}"/>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957914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DF57-81D9-45F7-B6DA-F2396AB9E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C5F6D-0C24-4401-97FD-0B82448CAC2E}"/>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4636C-3ED8-4668-8B8A-724FB5F9DD15}"/>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624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1101-93A3-4727-A398-54F987F99190}"/>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90FED-A5C2-4618-AE92-92C83ED126C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27FCF1-2C1E-4AF1-9BDC-4CE240BAC1D7}"/>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9CB3AB-5C4C-4A37-9818-F6FE5045AC68}"/>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3EF9E-9C3C-4F7D-BB51-B73D062C33FA}"/>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68100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186-E7E4-428F-A255-F36F64A061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89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FE19-E699-4988-8311-2C3265D19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7B4A37-CBA5-436E-9F05-DCCA75ACE651}"/>
              </a:ext>
            </a:extLst>
          </p:cNvPr>
          <p:cNvSpPr>
            <a:spLocks noGrp="1"/>
          </p:cNvSpPr>
          <p:nvPr>
            <p:ph sz="half" idx="1"/>
          </p:nvPr>
        </p:nvSpPr>
        <p:spPr>
          <a:xfrm>
            <a:off x="355600" y="5270500"/>
            <a:ext cx="60706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A22918-86C6-42B6-8CCE-F46B7222DFC3}"/>
              </a:ext>
            </a:extLst>
          </p:cNvPr>
          <p:cNvSpPr>
            <a:spLocks noGrp="1"/>
          </p:cNvSpPr>
          <p:nvPr>
            <p:ph sz="half" idx="2"/>
          </p:nvPr>
        </p:nvSpPr>
        <p:spPr>
          <a:xfrm>
            <a:off x="6578600" y="5270500"/>
            <a:ext cx="60706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3237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84646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E97B-A6E2-4E59-A90E-4868F2468B70}"/>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F329B-96D9-4415-B028-824212B9FBC0}"/>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A3D157-7C5E-44CE-9FFB-3F63F28DDADA}"/>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76880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9D1D-5424-4857-9F7D-2A300125630B}"/>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88A70-D3B8-47F1-A435-EF4ECDC96F4F}"/>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9B8BC4-6EF3-4A6D-A9F8-797D2BD5A855}"/>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2697638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A218-D43C-4DA5-87F0-647593A64B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7567E-D12C-4C26-AA8A-80EE7E027DAF}"/>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44518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32B0F-8016-4CDD-B325-A9F0BBE1C429}"/>
              </a:ext>
            </a:extLst>
          </p:cNvPr>
          <p:cNvSpPr>
            <a:spLocks noGrp="1"/>
          </p:cNvSpPr>
          <p:nvPr>
            <p:ph type="title" orient="vert"/>
          </p:nvPr>
        </p:nvSpPr>
        <p:spPr>
          <a:xfrm>
            <a:off x="9575800" y="2597150"/>
            <a:ext cx="3073400" cy="6188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D236AC-90D8-4383-B884-DACB1B6EDE57}"/>
              </a:ext>
            </a:extLst>
          </p:cNvPr>
          <p:cNvSpPr>
            <a:spLocks noGrp="1"/>
          </p:cNvSpPr>
          <p:nvPr>
            <p:ph type="body" orient="vert" idx="1"/>
          </p:nvPr>
        </p:nvSpPr>
        <p:spPr>
          <a:xfrm>
            <a:off x="355600" y="2597150"/>
            <a:ext cx="906780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1867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FBF6-BDB3-4436-BEA6-18896C3CCB7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F29B94-D4FA-45ED-AE5D-54B6E6764D82}"/>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876734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E0D7-A0DB-4557-874C-8244490D9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CECC0-9482-4816-97DB-114F07D6F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22458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2795-B08A-4FC8-A6B4-1963BC55B04F}"/>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712CC-CBA5-429D-87BC-857BC4AAED5D}"/>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1149764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B7C9-36F2-420C-B2F8-F7D211364C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BD52F6-D5FD-4B15-BCF5-FFC5993D266B}"/>
              </a:ext>
            </a:extLst>
          </p:cNvPr>
          <p:cNvSpPr>
            <a:spLocks noGrp="1"/>
          </p:cNvSpPr>
          <p:nvPr>
            <p:ph sz="half" idx="1"/>
          </p:nvPr>
        </p:nvSpPr>
        <p:spPr>
          <a:xfrm>
            <a:off x="355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182BFB-64FD-40A1-9608-9882C5C00E8E}"/>
              </a:ext>
            </a:extLst>
          </p:cNvPr>
          <p:cNvSpPr>
            <a:spLocks noGrp="1"/>
          </p:cNvSpPr>
          <p:nvPr>
            <p:ph sz="half" idx="2"/>
          </p:nvPr>
        </p:nvSpPr>
        <p:spPr>
          <a:xfrm>
            <a:off x="6578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6638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225A-C8C7-40C0-8D9F-7558ED3E64B2}"/>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ADE6-D932-47B2-A006-98118E41B2C2}"/>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4BD209-3F98-42DD-B29A-E157E3677136}"/>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9AF99-7B0C-40E2-9D41-02F3EEB78B15}"/>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8690C3-C53D-45D8-AB2A-7CDB785E0735}"/>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9011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F3B6-28D4-44F8-A0B8-031B8EA80DEB}"/>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E9C93D-88AA-4E64-8080-3BBF87D57BA3}"/>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0391A0-41A8-4151-806A-1D3372E5989A}"/>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94B5E3-F05D-4336-BC8D-3E31407B1A4C}"/>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54016-9E5E-498E-9CF6-873CD1597F3B}"/>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1442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C197-1F87-4817-98A1-F9039EA1EB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081508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4320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FD8D-64B4-414F-9C2A-7F6898B5E465}"/>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300058-4CE1-459D-95DA-8404C0A87367}"/>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9B4BA-1D9D-430C-8131-D3016B2237E9}"/>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131460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6815-CD47-4547-9562-10E8FA0ABE39}"/>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791031-8C58-48C2-8BCF-6E61791FA82E}"/>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A010-0ED7-4424-8528-AEA5B9728EDB}"/>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10191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A40C-F7F6-4707-A55B-4C34ED657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1A856-60F0-4EB8-9EFB-FF5EE2B13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9178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7E12D-7EE0-4C01-9691-365D3EB0B1B6}"/>
              </a:ext>
            </a:extLst>
          </p:cNvPr>
          <p:cNvSpPr>
            <a:spLocks noGrp="1"/>
          </p:cNvSpPr>
          <p:nvPr>
            <p:ph type="title" orient="vert"/>
          </p:nvPr>
        </p:nvSpPr>
        <p:spPr>
          <a:xfrm>
            <a:off x="9575800" y="800100"/>
            <a:ext cx="3073400" cy="8229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E18509-1BEC-4851-B37D-F7E8A571655B}"/>
              </a:ext>
            </a:extLst>
          </p:cNvPr>
          <p:cNvSpPr>
            <a:spLocks noGrp="1"/>
          </p:cNvSpPr>
          <p:nvPr>
            <p:ph type="body" orient="vert" idx="1"/>
          </p:nvPr>
        </p:nvSpPr>
        <p:spPr>
          <a:xfrm>
            <a:off x="355600" y="800100"/>
            <a:ext cx="9067800" cy="822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31496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C471-5967-46A5-AF34-B9A874ED21DB}"/>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69DEAF-366B-4333-82CD-A394B56A2EFD}"/>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395274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60C2-A863-44F7-B16A-C0A7434DAD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6F280-29B0-4B52-B9E9-8785684519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05438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B4D8-24D4-4ABF-9448-EBF7AC0E9F28}"/>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DB4B57-05E1-4098-9389-1F0D4B3C1C75}"/>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5018277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CA6A-4463-4182-AF48-E95DED3AE2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14059-CCF4-44F5-B266-54E68F9EDCEA}"/>
              </a:ext>
            </a:extLst>
          </p:cNvPr>
          <p:cNvSpPr>
            <a:spLocks noGrp="1"/>
          </p:cNvSpPr>
          <p:nvPr>
            <p:ph sz="half" idx="1"/>
          </p:nvPr>
        </p:nvSpPr>
        <p:spPr>
          <a:xfrm>
            <a:off x="67564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86833-1542-42C8-8ADD-94FCCE49FC25}"/>
              </a:ext>
            </a:extLst>
          </p:cNvPr>
          <p:cNvSpPr>
            <a:spLocks noGrp="1"/>
          </p:cNvSpPr>
          <p:nvPr>
            <p:ph sz="half" idx="2"/>
          </p:nvPr>
        </p:nvSpPr>
        <p:spPr>
          <a:xfrm>
            <a:off x="97790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6573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286B-EA18-4F54-8A0D-F829A44E7D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2646364"/>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504E-CA43-4E7E-93F5-1A8BD3FF5C7D}"/>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0DC54-D6F2-48E5-9144-2CA2C8E94E0F}"/>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D029BA-AE43-442A-B86B-53CB36FBFFCB}"/>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711AF-57C0-43FC-A220-637DA0B268D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130265-4C58-4C0D-BD77-BCCD86B89D49}"/>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15935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099-A758-4EC2-BD4B-28C9420DAA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14409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07990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24AA-9B32-4DFD-9AE0-2CBD49415514}"/>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4CD5A7-07EC-4D89-9B60-54C53143137E}"/>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4114B-6D50-4400-BB9C-3DCF9D8D60E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464033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B0CB-B350-4978-939C-D53618F3BDB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3C1BD-4BDD-434A-8FB4-7198651DD254}"/>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99F9B-BE79-44D4-87D4-79505D426E98}"/>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6644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9BE3-F456-4569-86CF-BB7821D55E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EA982-3578-4A58-9F91-350C0EECA7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58034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2A6AB-96D5-4066-BC04-03B4D385F1DB}"/>
              </a:ext>
            </a:extLst>
          </p:cNvPr>
          <p:cNvSpPr>
            <a:spLocks noGrp="1"/>
          </p:cNvSpPr>
          <p:nvPr>
            <p:ph type="title" orient="vert"/>
          </p:nvPr>
        </p:nvSpPr>
        <p:spPr>
          <a:xfrm>
            <a:off x="9575800" y="812800"/>
            <a:ext cx="3073400" cy="8216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3C1E1-2528-4B32-A997-B3B6905AC0A3}"/>
              </a:ext>
            </a:extLst>
          </p:cNvPr>
          <p:cNvSpPr>
            <a:spLocks noGrp="1"/>
          </p:cNvSpPr>
          <p:nvPr>
            <p:ph type="body" orient="vert" idx="1"/>
          </p:nvPr>
        </p:nvSpPr>
        <p:spPr>
          <a:xfrm>
            <a:off x="355600" y="812800"/>
            <a:ext cx="906780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62309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71DB-D2A0-43AD-AB39-F6555859E104}"/>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CE0D56-9EA3-40BB-A371-A3D5AF802D52}"/>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571601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03A9-DFC5-46A2-9637-D94F08BBC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7A50E7-9C62-4EBE-9A08-F5A0A8731F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1009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C788-F87D-4E38-8DF8-C1A24C32D889}"/>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C9689F-DFF3-4CD9-8D29-74D35B43FE06}"/>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90107807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98284"/>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55042-D616-462F-A3B6-82B77D43F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5FF157-69BF-455E-8C5F-F7107A0B0CDF}"/>
              </a:ext>
            </a:extLst>
          </p:cNvPr>
          <p:cNvSpPr>
            <a:spLocks noGrp="1"/>
          </p:cNvSpPr>
          <p:nvPr>
            <p:ph sz="half" idx="1"/>
          </p:nvPr>
        </p:nvSpPr>
        <p:spPr>
          <a:xfrm>
            <a:off x="355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493364-F72D-4A35-8561-896D1B91715B}"/>
              </a:ext>
            </a:extLst>
          </p:cNvPr>
          <p:cNvSpPr>
            <a:spLocks noGrp="1"/>
          </p:cNvSpPr>
          <p:nvPr>
            <p:ph sz="half" idx="2"/>
          </p:nvPr>
        </p:nvSpPr>
        <p:spPr>
          <a:xfrm>
            <a:off x="6578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83345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0590-46E9-467D-95F3-55B6F33FCB54}"/>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441-EC55-43E5-9AC1-19EA4E664C35}"/>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434647-8E33-4CD1-9DBB-E0EA2DD4EEE9}"/>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4699B1-5D86-49DC-874F-E90D4E9A9AB9}"/>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C3F79-A261-4493-85D6-2CE9BE2D693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01857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9865-79E3-4C08-AC88-AEF66C715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92403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98895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E497-ACF9-4B6F-BC8B-5BE1A84A0D2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1FD181-AF33-4986-A7C5-6761E4A4AA8B}"/>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4183C5-49A6-4EB9-8CE9-C57AA093AFB8}"/>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191359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322E-D373-4F32-BA20-76EF93AC07A8}"/>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76DD0A-01F3-45D4-BE74-D7DEA375FE3F}"/>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2BD087-D558-4347-BA11-47C07E30C193}"/>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6458478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305D-D337-453C-BFFA-8C217E4A36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F6C04E-A8E4-4180-965B-BFC0CB4892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10922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18F58-0453-4417-9986-5534C7F36CC5}"/>
              </a:ext>
            </a:extLst>
          </p:cNvPr>
          <p:cNvSpPr>
            <a:spLocks noGrp="1"/>
          </p:cNvSpPr>
          <p:nvPr>
            <p:ph type="title" orient="vert"/>
          </p:nvPr>
        </p:nvSpPr>
        <p:spPr>
          <a:xfrm>
            <a:off x="9575800" y="800100"/>
            <a:ext cx="3073400" cy="8229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B8CB1A-2C0B-4E5E-85DE-0E3F55D63FF8}"/>
              </a:ext>
            </a:extLst>
          </p:cNvPr>
          <p:cNvSpPr>
            <a:spLocks noGrp="1"/>
          </p:cNvSpPr>
          <p:nvPr>
            <p:ph type="body" orient="vert" idx="1"/>
          </p:nvPr>
        </p:nvSpPr>
        <p:spPr>
          <a:xfrm>
            <a:off x="355600" y="800100"/>
            <a:ext cx="9067800" cy="822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86326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EAD2-ADEF-4FFF-B8A7-D3532F90390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47A88A-8088-4E8D-95E2-F553C5784343}"/>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224641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9C6C-55E7-42CF-9245-B1BFFA886A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52094-6974-4F15-9877-2907B78DCB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5631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98B1-09D1-4407-BCD3-57EEE59B3B0C}"/>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9EDF1D-C8D4-4C28-974C-E6A5B5917EFC}"/>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794C4E-DAB2-41AC-AF64-99731F84782F}"/>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5959635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8B02-001D-4B9C-90A0-45E9D1BB5182}"/>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76930-45E4-467E-8E5B-00E87D215921}"/>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94667127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7785-C5ED-4414-90FA-EE4A56AD3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DD011-592E-4858-ADF9-6C57D7FAC057}"/>
              </a:ext>
            </a:extLst>
          </p:cNvPr>
          <p:cNvSpPr>
            <a:spLocks noGrp="1"/>
          </p:cNvSpPr>
          <p:nvPr>
            <p:ph sz="half" idx="1"/>
          </p:nvPr>
        </p:nvSpPr>
        <p:spPr>
          <a:xfrm>
            <a:off x="3556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D9BC03-C78C-4C87-8C6B-105266EF2EE4}"/>
              </a:ext>
            </a:extLst>
          </p:cNvPr>
          <p:cNvSpPr>
            <a:spLocks noGrp="1"/>
          </p:cNvSpPr>
          <p:nvPr>
            <p:ph sz="half" idx="2"/>
          </p:nvPr>
        </p:nvSpPr>
        <p:spPr>
          <a:xfrm>
            <a:off x="33782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5600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F5C-43C8-4494-A12E-BB146E7C69A6}"/>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535DE-5FA0-4399-8343-6120F045BFBB}"/>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554566-03FE-46A3-ABC9-D73B5CF75504}"/>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E2ABE-FE93-496E-8BCE-C296D6673AE4}"/>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9A5F2-2271-4447-85DD-88830DE1B2F9}"/>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35410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EDF3-9375-4AC8-8B4B-012CC25935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794323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67433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7450-BBFA-4513-80AA-3945AA679DA0}"/>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16F83A-F82C-4FF5-ACA8-D7F6AE6B983C}"/>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027DC-BE65-4306-A003-94E495315301}"/>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2277443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C83B-2CE6-4785-9E75-0CBB95614007}"/>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B1CE83-5559-448A-B4E3-E5BF9E1EEA47}"/>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A98FD2-F955-4BA2-A68B-22A1640F1007}"/>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47933121"/>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3F2F-80FD-4C47-A9AF-AD6A5E612C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5C1E54-250D-4CCE-B718-C3363C8197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70430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A3B2B9-B14A-4202-8F14-8FE9131191C2}"/>
              </a:ext>
            </a:extLst>
          </p:cNvPr>
          <p:cNvSpPr>
            <a:spLocks noGrp="1"/>
          </p:cNvSpPr>
          <p:nvPr>
            <p:ph type="title" orient="vert"/>
          </p:nvPr>
        </p:nvSpPr>
        <p:spPr>
          <a:xfrm>
            <a:off x="9575800" y="825500"/>
            <a:ext cx="3073400" cy="8204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ACA667-BCED-4E83-B2E6-DDBD8F015CF2}"/>
              </a:ext>
            </a:extLst>
          </p:cNvPr>
          <p:cNvSpPr>
            <a:spLocks noGrp="1"/>
          </p:cNvSpPr>
          <p:nvPr>
            <p:ph type="body" orient="vert" idx="1"/>
          </p:nvPr>
        </p:nvSpPr>
        <p:spPr>
          <a:xfrm>
            <a:off x="355600" y="825500"/>
            <a:ext cx="9067800" cy="820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5875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016E-06F2-407D-B74B-E2DFA65699BC}"/>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115C9-D533-4EAE-9110-FD4C60542E53}"/>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14209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0ABA-238E-40D2-8623-301CD4924F51}"/>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946DA-559E-4968-8142-BD44F32B31B7}"/>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9BC48-147E-475F-9C91-A785F0D06C14}"/>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3604598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DD0B-9096-475A-8DB7-B5B6A1A89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DF453-F272-4E71-BE24-2129AFAC1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80341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F042-872C-4DAF-AE2B-15BDC9D2282C}"/>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64B269-4CEA-4748-8A30-12E849FF03DD}"/>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1351319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4AB-263F-45C9-A837-E3717C7FA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309A2-900D-4ACF-945E-D389C7E3FF05}"/>
              </a:ext>
            </a:extLst>
          </p:cNvPr>
          <p:cNvSpPr>
            <a:spLocks noGrp="1"/>
          </p:cNvSpPr>
          <p:nvPr>
            <p:ph sz="half" idx="1"/>
          </p:nvPr>
        </p:nvSpPr>
        <p:spPr>
          <a:xfrm>
            <a:off x="3556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82AEE2-53B6-46C9-A193-8C23C7839BA3}"/>
              </a:ext>
            </a:extLst>
          </p:cNvPr>
          <p:cNvSpPr>
            <a:spLocks noGrp="1"/>
          </p:cNvSpPr>
          <p:nvPr>
            <p:ph sz="half" idx="2"/>
          </p:nvPr>
        </p:nvSpPr>
        <p:spPr>
          <a:xfrm>
            <a:off x="33782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37656"/>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C5D-AF6B-43FC-98B8-D06894227B14}"/>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2603DE-32D8-481D-8A8C-CEF68688D7DF}"/>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43362-F095-4DA7-BC0C-C120088B24BF}"/>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4F7484-2986-42C2-82A4-B67E8C089157}"/>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A0C0B-85F5-493A-88D3-DC22D1FF5B8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22312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1BD1-5068-437E-86C8-F8CE610F71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450563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365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86D4-6693-4D90-A73E-020829D74A29}"/>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138A7-BEFD-4826-A84C-BB4716F2E6E7}"/>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59954A-60A2-4A9E-B228-367A5CE6D824}"/>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8585651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12E0-BE97-4A3A-B0AF-3ABD3CC3BE6F}"/>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64156C-F7E9-4852-A3E0-64B190B2BAE3}"/>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34218-E294-410D-A9C4-05F269BFAE5E}"/>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8872587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659D-E479-4A1D-BF0B-526F5D89D3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C9F964-662A-499F-9370-F701C961A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97933"/>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5244F-28A3-4381-9EE7-CFAC7E4ED5C4}"/>
              </a:ext>
            </a:extLst>
          </p:cNvPr>
          <p:cNvSpPr>
            <a:spLocks noGrp="1"/>
          </p:cNvSpPr>
          <p:nvPr>
            <p:ph type="title" orient="vert"/>
          </p:nvPr>
        </p:nvSpPr>
        <p:spPr>
          <a:xfrm>
            <a:off x="9575800" y="812800"/>
            <a:ext cx="3073400" cy="8216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E9440-6637-4AB4-B5A3-5C9C519DD772}"/>
              </a:ext>
            </a:extLst>
          </p:cNvPr>
          <p:cNvSpPr>
            <a:spLocks noGrp="1"/>
          </p:cNvSpPr>
          <p:nvPr>
            <p:ph type="body" orient="vert" idx="1"/>
          </p:nvPr>
        </p:nvSpPr>
        <p:spPr>
          <a:xfrm>
            <a:off x="355600" y="812800"/>
            <a:ext cx="906780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4767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4.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4.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6.pn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E69571E5-069E-4CA5-93F9-962DE6D456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26" name="Rectangle 2">
            <a:extLst>
              <a:ext uri="{FF2B5EF4-FFF2-40B4-BE49-F238E27FC236}">
                <a16:creationId xmlns:a16="http://schemas.microsoft.com/office/drawing/2014/main" id="{62446373-F41C-42EF-93C1-9E1962DB3A4D}"/>
              </a:ext>
            </a:extLst>
          </p:cNvPr>
          <p:cNvSpPr>
            <a:spLocks noGrp="1" noChangeArrowheads="1"/>
          </p:cNvSpPr>
          <p:nvPr>
            <p:ph type="title"/>
          </p:nvPr>
        </p:nvSpPr>
        <p:spPr bwMode="auto">
          <a:xfrm>
            <a:off x="355600" y="2044700"/>
            <a:ext cx="1229360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1027" name="Rectangle 3">
            <a:extLst>
              <a:ext uri="{FF2B5EF4-FFF2-40B4-BE49-F238E27FC236}">
                <a16:creationId xmlns:a16="http://schemas.microsoft.com/office/drawing/2014/main" id="{D0775DA7-DFCB-4D44-931D-60A658622FBF}"/>
              </a:ext>
            </a:extLst>
          </p:cNvPr>
          <p:cNvSpPr>
            <a:spLocks noGrp="1" noChangeArrowheads="1"/>
          </p:cNvSpPr>
          <p:nvPr>
            <p:ph type="body" idx="1"/>
          </p:nvPr>
        </p:nvSpPr>
        <p:spPr bwMode="auto">
          <a:xfrm>
            <a:off x="355600" y="5270500"/>
            <a:ext cx="12293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F836E367-2BE1-4334-879C-2248A7DFDF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266" name="Rectangle 2">
            <a:extLst>
              <a:ext uri="{FF2B5EF4-FFF2-40B4-BE49-F238E27FC236}">
                <a16:creationId xmlns:a16="http://schemas.microsoft.com/office/drawing/2014/main" id="{8B531720-2C9C-492F-BCBE-6033D6FC46A9}"/>
              </a:ext>
            </a:extLst>
          </p:cNvPr>
          <p:cNvSpPr>
            <a:spLocks noGrp="1" noChangeArrowheads="1"/>
          </p:cNvSpPr>
          <p:nvPr>
            <p:ph type="body" idx="1"/>
          </p:nvPr>
        </p:nvSpPr>
        <p:spPr bwMode="auto">
          <a:xfrm>
            <a:off x="355600" y="698500"/>
            <a:ext cx="12293600" cy="878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1pPr>
      <a:lvl2pPr marL="635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2pPr>
      <a:lvl3pPr marL="1016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3pPr>
      <a:lvl4pPr marL="1397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4pPr>
      <a:lvl5pPr marL="1778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2289" name="Picture 1">
            <a:extLst>
              <a:ext uri="{FF2B5EF4-FFF2-40B4-BE49-F238E27FC236}">
                <a16:creationId xmlns:a16="http://schemas.microsoft.com/office/drawing/2014/main" id="{A3F14E32-C185-49F4-8F08-DBBCD513C0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3313" name="Picture 1">
            <a:extLst>
              <a:ext uri="{FF2B5EF4-FFF2-40B4-BE49-F238E27FC236}">
                <a16:creationId xmlns:a16="http://schemas.microsoft.com/office/drawing/2014/main" id="{194CBA0D-34D7-4533-835D-1E2857A1C6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7" name="Picture 1">
            <a:extLst>
              <a:ext uri="{FF2B5EF4-FFF2-40B4-BE49-F238E27FC236}">
                <a16:creationId xmlns:a16="http://schemas.microsoft.com/office/drawing/2014/main" id="{C81456A9-0560-4835-BCDA-7B6C0246DF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338" name="Rectangle 2">
            <a:extLst>
              <a:ext uri="{FF2B5EF4-FFF2-40B4-BE49-F238E27FC236}">
                <a16:creationId xmlns:a16="http://schemas.microsoft.com/office/drawing/2014/main" id="{8294EDFC-C483-4CB2-AD2E-E9F91ECFFCD3}"/>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B111DC9D-9C11-4873-97D8-9F1C31A6F7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362" name="Rectangle 2">
            <a:extLst>
              <a:ext uri="{FF2B5EF4-FFF2-40B4-BE49-F238E27FC236}">
                <a16:creationId xmlns:a16="http://schemas.microsoft.com/office/drawing/2014/main" id="{CBD4ACB6-6DA3-43FA-B7E8-59AED09902EA}"/>
              </a:ext>
            </a:extLst>
          </p:cNvPr>
          <p:cNvSpPr>
            <a:spLocks noGrp="1"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8DAA099D-32E5-409A-B214-27348CA3C3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508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74" name="Rectangle 2">
            <a:extLst>
              <a:ext uri="{FF2B5EF4-FFF2-40B4-BE49-F238E27FC236}">
                <a16:creationId xmlns:a16="http://schemas.microsoft.com/office/drawing/2014/main" id="{C9183CAC-0540-4607-A0B2-6F4F23AA7F25}"/>
              </a:ext>
            </a:extLst>
          </p:cNvPr>
          <p:cNvSpPr>
            <a:spLocks noGrp="1" noChangeArrowheads="1"/>
          </p:cNvSpPr>
          <p:nvPr>
            <p:ph type="title"/>
          </p:nvPr>
        </p:nvSpPr>
        <p:spPr bwMode="auto">
          <a:xfrm>
            <a:off x="355600" y="1384300"/>
            <a:ext cx="58928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3075" name="Rectangle 3">
            <a:extLst>
              <a:ext uri="{FF2B5EF4-FFF2-40B4-BE49-F238E27FC236}">
                <a16:creationId xmlns:a16="http://schemas.microsoft.com/office/drawing/2014/main" id="{B9C7C4F0-2588-4280-B319-4A3C3EF6C696}"/>
              </a:ext>
            </a:extLst>
          </p:cNvPr>
          <p:cNvSpPr>
            <a:spLocks noGrp="1" noChangeArrowheads="1"/>
          </p:cNvSpPr>
          <p:nvPr>
            <p:ph type="body" idx="1"/>
          </p:nvPr>
        </p:nvSpPr>
        <p:spPr bwMode="auto">
          <a:xfrm>
            <a:off x="355600" y="4876800"/>
            <a:ext cx="58928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rgbClr val="404140"/>
          </a:solidFill>
          <a:latin typeface="+mn-lt"/>
          <a:ea typeface="+mn-ea"/>
          <a:cs typeface="+mn-cs"/>
          <a:sym typeface="Gill Sans Light" charset="0"/>
        </a:defRPr>
      </a:lvl1pPr>
      <a:lvl2pPr algn="ctr" rtl="0" fontAlgn="base">
        <a:spcBef>
          <a:spcPct val="0"/>
        </a:spcBef>
        <a:spcAft>
          <a:spcPct val="0"/>
        </a:spcAft>
        <a:defRPr sz="3800" kern="1200">
          <a:solidFill>
            <a:srgbClr val="404140"/>
          </a:solidFill>
          <a:latin typeface="+mn-lt"/>
          <a:ea typeface="+mn-ea"/>
          <a:cs typeface="+mn-cs"/>
          <a:sym typeface="Gill Sans Light" charset="0"/>
        </a:defRPr>
      </a:lvl2pPr>
      <a:lvl3pPr algn="ctr" rtl="0" fontAlgn="base">
        <a:spcBef>
          <a:spcPct val="0"/>
        </a:spcBef>
        <a:spcAft>
          <a:spcPct val="0"/>
        </a:spcAft>
        <a:defRPr sz="3800" kern="1200">
          <a:solidFill>
            <a:srgbClr val="404140"/>
          </a:solidFill>
          <a:latin typeface="+mn-lt"/>
          <a:ea typeface="+mn-ea"/>
          <a:cs typeface="+mn-cs"/>
          <a:sym typeface="Gill Sans Light" charset="0"/>
        </a:defRPr>
      </a:lvl3pPr>
      <a:lvl4pPr algn="ctr" rtl="0" fontAlgn="base">
        <a:spcBef>
          <a:spcPct val="0"/>
        </a:spcBef>
        <a:spcAft>
          <a:spcPct val="0"/>
        </a:spcAft>
        <a:defRPr sz="3800" kern="1200">
          <a:solidFill>
            <a:srgbClr val="404140"/>
          </a:solidFill>
          <a:latin typeface="+mn-lt"/>
          <a:ea typeface="+mn-ea"/>
          <a:cs typeface="+mn-cs"/>
          <a:sym typeface="Gill Sans Light" charset="0"/>
        </a:defRPr>
      </a:lvl4pPr>
      <a:lvl5pPr algn="ctr" rtl="0" fontAlgn="base">
        <a:spcBef>
          <a:spcPct val="0"/>
        </a:spcBef>
        <a:spcAft>
          <a:spcPct val="0"/>
        </a:spcAft>
        <a:defRPr sz="38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EF1D9A8D-8967-4161-A4B5-D4EBDE8C7C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098" name="Rectangle 2">
            <a:extLst>
              <a:ext uri="{FF2B5EF4-FFF2-40B4-BE49-F238E27FC236}">
                <a16:creationId xmlns:a16="http://schemas.microsoft.com/office/drawing/2014/main" id="{440D8033-3EA8-4F39-AC79-8989FD3FD673}"/>
              </a:ext>
            </a:extLst>
          </p:cNvPr>
          <p:cNvSpPr>
            <a:spLocks noGrp="1" noChangeArrowheads="1"/>
          </p:cNvSpPr>
          <p:nvPr>
            <p:ph type="title"/>
          </p:nvPr>
        </p:nvSpPr>
        <p:spPr bwMode="auto">
          <a:xfrm>
            <a:off x="355600" y="3225800"/>
            <a:ext cx="122936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1C0A4378-936F-4807-B458-5A51EC1353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2" name="Rectangle 2">
            <a:extLst>
              <a:ext uri="{FF2B5EF4-FFF2-40B4-BE49-F238E27FC236}">
                <a16:creationId xmlns:a16="http://schemas.microsoft.com/office/drawing/2014/main" id="{783A56DE-02FA-4BBE-90A6-B52F67B9EF8D}"/>
              </a:ext>
            </a:extLst>
          </p:cNvPr>
          <p:cNvSpPr>
            <a:spLocks noGrp="1" noChangeArrowheads="1"/>
          </p:cNvSpPr>
          <p:nvPr>
            <p:ph type="title"/>
          </p:nvPr>
        </p:nvSpPr>
        <p:spPr bwMode="auto">
          <a:xfrm>
            <a:off x="355600" y="7416800"/>
            <a:ext cx="122936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145" name="Picture 1">
            <a:extLst>
              <a:ext uri="{FF2B5EF4-FFF2-40B4-BE49-F238E27FC236}">
                <a16:creationId xmlns:a16="http://schemas.microsoft.com/office/drawing/2014/main" id="{FBD7E027-2EC5-4432-A893-0FBE3A432C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146" name="Rectangle 2">
            <a:extLst>
              <a:ext uri="{FF2B5EF4-FFF2-40B4-BE49-F238E27FC236}">
                <a16:creationId xmlns:a16="http://schemas.microsoft.com/office/drawing/2014/main" id="{ACAFBD12-9BFE-4A5E-8574-FB219138F57C}"/>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6147" name="Rectangle 3">
            <a:extLst>
              <a:ext uri="{FF2B5EF4-FFF2-40B4-BE49-F238E27FC236}">
                <a16:creationId xmlns:a16="http://schemas.microsoft.com/office/drawing/2014/main" id="{A74B04FF-FF16-4CC4-BD5F-4BCD4A1224E7}"/>
              </a:ext>
            </a:extLst>
          </p:cNvPr>
          <p:cNvSpPr>
            <a:spLocks noGrp="1"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03CA7DA-C4DE-4B28-B5AC-625FEEBC38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170" name="Rectangle 2">
            <a:extLst>
              <a:ext uri="{FF2B5EF4-FFF2-40B4-BE49-F238E27FC236}">
                <a16:creationId xmlns:a16="http://schemas.microsoft.com/office/drawing/2014/main" id="{708CF2CD-F74A-48E9-8A66-A604B9059871}"/>
              </a:ext>
            </a:extLst>
          </p:cNvPr>
          <p:cNvSpPr>
            <a:spLocks noGrp="1" noChangeArrowheads="1"/>
          </p:cNvSpPr>
          <p:nvPr>
            <p:ph type="title"/>
          </p:nvPr>
        </p:nvSpPr>
        <p:spPr bwMode="auto">
          <a:xfrm>
            <a:off x="355600" y="812800"/>
            <a:ext cx="12293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7171" name="Rectangle 3">
            <a:extLst>
              <a:ext uri="{FF2B5EF4-FFF2-40B4-BE49-F238E27FC236}">
                <a16:creationId xmlns:a16="http://schemas.microsoft.com/office/drawing/2014/main" id="{1813694E-C8A8-4053-8BDD-76C8267F9C6B}"/>
              </a:ext>
            </a:extLst>
          </p:cNvPr>
          <p:cNvSpPr>
            <a:spLocks noGrp="1" noChangeArrowheads="1"/>
          </p:cNvSpPr>
          <p:nvPr>
            <p:ph type="body" idx="1"/>
          </p:nvPr>
        </p:nvSpPr>
        <p:spPr bwMode="auto">
          <a:xfrm>
            <a:off x="67564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510D1AC3-DCE4-42A1-AB01-B2468174E7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194" name="Rectangle 2">
            <a:extLst>
              <a:ext uri="{FF2B5EF4-FFF2-40B4-BE49-F238E27FC236}">
                <a16:creationId xmlns:a16="http://schemas.microsoft.com/office/drawing/2014/main" id="{0296BCC5-CF04-4338-8384-92A2D2568F36}"/>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8195" name="Rectangle 3">
            <a:extLst>
              <a:ext uri="{FF2B5EF4-FFF2-40B4-BE49-F238E27FC236}">
                <a16:creationId xmlns:a16="http://schemas.microsoft.com/office/drawing/2014/main" id="{308ACCE9-2916-49A7-BD32-D84EA410E310}"/>
              </a:ext>
            </a:extLst>
          </p:cNvPr>
          <p:cNvSpPr>
            <a:spLocks noGrp="1"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7E46E455-E539-43DE-8714-EFF37AEF23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218" name="Rectangle 2">
            <a:extLst>
              <a:ext uri="{FF2B5EF4-FFF2-40B4-BE49-F238E27FC236}">
                <a16:creationId xmlns:a16="http://schemas.microsoft.com/office/drawing/2014/main" id="{D3413EE9-8F93-4B88-9B2B-3A91E0633A4A}"/>
              </a:ext>
            </a:extLst>
          </p:cNvPr>
          <p:cNvSpPr>
            <a:spLocks noGrp="1" noChangeArrowheads="1"/>
          </p:cNvSpPr>
          <p:nvPr>
            <p:ph type="title"/>
          </p:nvPr>
        </p:nvSpPr>
        <p:spPr bwMode="auto">
          <a:xfrm>
            <a:off x="355600" y="825500"/>
            <a:ext cx="12293600" cy="186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9219" name="Rectangle 3">
            <a:extLst>
              <a:ext uri="{FF2B5EF4-FFF2-40B4-BE49-F238E27FC236}">
                <a16:creationId xmlns:a16="http://schemas.microsoft.com/office/drawing/2014/main" id="{FADA9205-86AA-49AB-8500-BB5C9AC90D25}"/>
              </a:ext>
            </a:extLst>
          </p:cNvPr>
          <p:cNvSpPr>
            <a:spLocks noGrp="1"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B378E72F-1359-4537-B5E9-D7AC1778CC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242" name="Rectangle 2">
            <a:extLst>
              <a:ext uri="{FF2B5EF4-FFF2-40B4-BE49-F238E27FC236}">
                <a16:creationId xmlns:a16="http://schemas.microsoft.com/office/drawing/2014/main" id="{D90DAEFD-9101-400A-A2C7-A210302FC97B}"/>
              </a:ext>
            </a:extLst>
          </p:cNvPr>
          <p:cNvSpPr>
            <a:spLocks noGrp="1" noChangeArrowheads="1"/>
          </p:cNvSpPr>
          <p:nvPr>
            <p:ph type="title"/>
          </p:nvPr>
        </p:nvSpPr>
        <p:spPr bwMode="auto">
          <a:xfrm>
            <a:off x="355600" y="812800"/>
            <a:ext cx="12293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10243" name="Rectangle 3">
            <a:extLst>
              <a:ext uri="{FF2B5EF4-FFF2-40B4-BE49-F238E27FC236}">
                <a16:creationId xmlns:a16="http://schemas.microsoft.com/office/drawing/2014/main" id="{B5B8C57C-976F-4036-A6C4-8686EFDFDB30}"/>
              </a:ext>
            </a:extLst>
          </p:cNvPr>
          <p:cNvSpPr>
            <a:spLocks noGrp="1"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5.xml"/><Relationship Id="rId5" Type="http://schemas.openxmlformats.org/officeDocument/2006/relationships/hyperlink" Target="https://en.wikipedia.org/wiki/Return-oriented_programming" TargetMode="Externa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AAE38EAB-16C4-487B-8E1D-922AC296CBFE}"/>
              </a:ext>
            </a:extLst>
          </p:cNvPr>
          <p:cNvSpPr>
            <a:spLocks noGrp="1" noChangeArrowheads="1"/>
          </p:cNvSpPr>
          <p:nvPr>
            <p:ph type="title"/>
          </p:nvPr>
        </p:nvSpPr>
        <p:spPr>
          <a:xfrm>
            <a:off x="-228600" y="4648200"/>
            <a:ext cx="13436600" cy="3238500"/>
          </a:xfrm>
          <a:ln/>
        </p:spPr>
        <p:txBody>
          <a:bodyPr/>
          <a:lstStyle/>
          <a:p>
            <a:br>
              <a:rPr lang="en-US" altLang="zh-CN" sz="4800" b="1" dirty="0">
                <a:solidFill>
                  <a:srgbClr val="7030A0"/>
                </a:solidFill>
              </a:rPr>
            </a:br>
            <a:br>
              <a:rPr lang="en-US" altLang="en-US" sz="4800" b="1" dirty="0"/>
            </a:br>
            <a:r>
              <a:rPr lang="en-US" altLang="zh-CN" sz="4800" b="1" dirty="0"/>
              <a:t>Application</a:t>
            </a:r>
            <a:r>
              <a:rPr lang="zh-CN" altLang="en-US" sz="4800" b="1" dirty="0"/>
              <a:t> </a:t>
            </a:r>
            <a:r>
              <a:rPr lang="en-US" altLang="zh-CN" sz="4800" b="1" dirty="0"/>
              <a:t>Security</a:t>
            </a:r>
            <a:br>
              <a:rPr lang="en-US" altLang="zh-CN" sz="4800" b="1" dirty="0"/>
            </a:br>
            <a:r>
              <a:rPr lang="en-US" altLang="zh-CN" sz="4800" b="1" dirty="0"/>
              <a:t>Software Vulnerabilities and Exploits</a:t>
            </a:r>
            <a:br>
              <a:rPr lang="en-US" altLang="en-US" sz="4000" dirty="0"/>
            </a:br>
            <a:r>
              <a:rPr lang="en-US" altLang="en-US" sz="3600" dirty="0"/>
              <a:t>CS-4440 - Introduction to Computer Security</a:t>
            </a:r>
            <a:br>
              <a:rPr lang="en-US" altLang="en-US" sz="3600" dirty="0"/>
            </a:br>
            <a:r>
              <a:rPr lang="en-US" altLang="en-US" sz="3600" dirty="0"/>
              <a:t>Spring 2022</a:t>
            </a:r>
            <a:br>
              <a:rPr lang="en-US" altLang="en-US" sz="3600" dirty="0"/>
            </a:br>
            <a:r>
              <a:rPr lang="en-US" altLang="zh-CN" sz="3600" dirty="0"/>
              <a:t>Jun</a:t>
            </a:r>
            <a:r>
              <a:rPr lang="zh-CN" altLang="en-US" sz="3600" dirty="0"/>
              <a:t> </a:t>
            </a:r>
            <a:r>
              <a:rPr lang="en-US" altLang="zh-CN" sz="3600" dirty="0"/>
              <a:t>Xu</a:t>
            </a:r>
            <a:br>
              <a:rPr lang="en-US" altLang="zh-CN" sz="3600" dirty="0"/>
            </a:br>
            <a:br>
              <a:rPr lang="en-US" altLang="zh-CN" sz="3600" dirty="0"/>
            </a:br>
            <a:r>
              <a:rPr lang="en-US" altLang="zh-CN" sz="3600" dirty="0"/>
              <a:t>Slides</a:t>
            </a:r>
            <a:r>
              <a:rPr lang="zh-CN" altLang="en-US" sz="3600" dirty="0"/>
              <a:t> </a:t>
            </a:r>
            <a:r>
              <a:rPr lang="en-US" altLang="zh-CN" sz="3600" dirty="0"/>
              <a:t>adapted</a:t>
            </a:r>
            <a:r>
              <a:rPr lang="zh-CN" altLang="en-US" sz="3600" dirty="0"/>
              <a:t> </a:t>
            </a:r>
            <a:r>
              <a:rPr lang="en-US" altLang="zh-CN" sz="3600" dirty="0"/>
              <a:t>from</a:t>
            </a:r>
            <a:r>
              <a:rPr lang="zh-CN" altLang="en-US" sz="3600" dirty="0"/>
              <a:t> </a:t>
            </a:r>
            <a:r>
              <a:rPr lang="en-US" altLang="zh-CN" sz="3600" dirty="0"/>
              <a:t>CS-577</a:t>
            </a:r>
            <a:r>
              <a:rPr lang="zh-CN" altLang="en-US" sz="3600" dirty="0"/>
              <a:t> </a:t>
            </a:r>
            <a:r>
              <a:rPr lang="en-US" altLang="zh-CN" sz="3600" dirty="0"/>
              <a:t>by</a:t>
            </a:r>
            <a:br>
              <a:rPr lang="en-US" altLang="zh-CN" sz="3600" dirty="0"/>
            </a:br>
            <a:r>
              <a:rPr lang="en-US" altLang="zh-CN" sz="3600" dirty="0"/>
              <a:t>Jun</a:t>
            </a:r>
            <a:r>
              <a:rPr lang="zh-CN" altLang="en-US" sz="3600" dirty="0"/>
              <a:t> </a:t>
            </a:r>
            <a:r>
              <a:rPr lang="en-US" altLang="zh-CN" sz="3600" dirty="0"/>
              <a:t>Xu</a:t>
            </a:r>
            <a:r>
              <a:rPr lang="zh-CN" altLang="en-US" sz="3600" dirty="0"/>
              <a:t> </a:t>
            </a:r>
            <a:r>
              <a:rPr lang="en-US" altLang="zh-CN" sz="3600" dirty="0"/>
              <a:t>at</a:t>
            </a:r>
            <a:r>
              <a:rPr lang="zh-CN" altLang="en-US" sz="3600" dirty="0"/>
              <a:t> </a:t>
            </a:r>
            <a:r>
              <a:rPr lang="en-US" altLang="zh-CN" sz="3600" dirty="0"/>
              <a:t>Stevens</a:t>
            </a:r>
            <a:r>
              <a:rPr lang="zh-CN" altLang="en-US" sz="3600" dirty="0"/>
              <a:t> </a:t>
            </a:r>
            <a:r>
              <a:rPr lang="en-US" altLang="zh-CN" sz="3600" dirty="0"/>
              <a:t>Institute</a:t>
            </a:r>
            <a:r>
              <a:rPr lang="zh-CN" altLang="en-US" sz="3600" dirty="0"/>
              <a:t> </a:t>
            </a:r>
            <a:r>
              <a:rPr lang="en-US" altLang="zh-CN" sz="3600" dirty="0"/>
              <a:t>of</a:t>
            </a:r>
            <a:r>
              <a:rPr lang="zh-CN" altLang="en-US" sz="3600" dirty="0"/>
              <a:t> </a:t>
            </a:r>
            <a:r>
              <a:rPr lang="en-US" altLang="zh-CN" sz="3600" dirty="0"/>
              <a:t>Technology</a:t>
            </a:r>
            <a:endParaRPr lang="en-US" altLang="en-US" sz="36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B0C3-6688-DA43-9BE0-62615BB0CA05}"/>
              </a:ext>
            </a:extLst>
          </p:cNvPr>
          <p:cNvSpPr>
            <a:spLocks noGrp="1"/>
          </p:cNvSpPr>
          <p:nvPr>
            <p:ph type="title"/>
          </p:nvPr>
        </p:nvSpPr>
        <p:spPr/>
        <p:txBody>
          <a:bodyPr/>
          <a:lstStyle/>
          <a:p>
            <a:r>
              <a:rPr lang="en-US" altLang="zh-CN" dirty="0"/>
              <a:t>The</a:t>
            </a:r>
            <a:r>
              <a:rPr lang="zh-CN" altLang="en-US" dirty="0"/>
              <a:t> </a:t>
            </a:r>
            <a:r>
              <a:rPr lang="en-US" altLang="zh-CN" dirty="0"/>
              <a:t>Stack</a:t>
            </a:r>
            <a:endParaRPr lang="en-US" dirty="0"/>
          </a:p>
        </p:txBody>
      </p:sp>
      <p:pic>
        <p:nvPicPr>
          <p:cNvPr id="5" name="Picture 4" descr="Diagram&#10;&#10;Description automatically generated">
            <a:extLst>
              <a:ext uri="{FF2B5EF4-FFF2-40B4-BE49-F238E27FC236}">
                <a16:creationId xmlns:a16="http://schemas.microsoft.com/office/drawing/2014/main" id="{6D46C151-09B9-8E4C-B21B-FD4CB99A2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13004800" cy="6191624"/>
          </a:xfrm>
          <a:prstGeom prst="rect">
            <a:avLst/>
          </a:prstGeom>
        </p:spPr>
      </p:pic>
    </p:spTree>
    <p:extLst>
      <p:ext uri="{BB962C8B-B14F-4D97-AF65-F5344CB8AC3E}">
        <p14:creationId xmlns:p14="http://schemas.microsoft.com/office/powerpoint/2010/main" val="100018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AAB9-30C9-8D45-94A3-E7E5CB169EDA}"/>
              </a:ext>
            </a:extLst>
          </p:cNvPr>
          <p:cNvSpPr>
            <a:spLocks noGrp="1"/>
          </p:cNvSpPr>
          <p:nvPr>
            <p:ph type="title"/>
          </p:nvPr>
        </p:nvSpPr>
        <p:spPr/>
        <p:txBody>
          <a:bodyPr/>
          <a:lstStyle/>
          <a:p>
            <a:r>
              <a:rPr lang="en-US" altLang="zh-CN" dirty="0"/>
              <a:t>Let’s</a:t>
            </a:r>
            <a:r>
              <a:rPr lang="zh-CN" altLang="en-US" dirty="0"/>
              <a:t> </a:t>
            </a:r>
            <a:r>
              <a:rPr lang="en-US" altLang="zh-CN" dirty="0"/>
              <a:t>Start</a:t>
            </a:r>
            <a:r>
              <a:rPr lang="zh-CN" altLang="en-US" dirty="0"/>
              <a:t> </a:t>
            </a:r>
            <a:r>
              <a:rPr lang="en-US" altLang="zh-CN" dirty="0"/>
              <a:t>with</a:t>
            </a:r>
            <a:r>
              <a:rPr lang="zh-CN" altLang="en-US" dirty="0"/>
              <a:t> </a:t>
            </a:r>
            <a:r>
              <a:rPr lang="en-US" altLang="zh-CN" dirty="0"/>
              <a:t>Main</a:t>
            </a:r>
            <a:endParaRPr lang="en-US" dirty="0"/>
          </a:p>
        </p:txBody>
      </p:sp>
      <p:pic>
        <p:nvPicPr>
          <p:cNvPr id="5" name="Picture 4" descr="A screenshot of a computer&#10;&#10;Description automatically generated with low confidence">
            <a:extLst>
              <a:ext uri="{FF2B5EF4-FFF2-40B4-BE49-F238E27FC236}">
                <a16:creationId xmlns:a16="http://schemas.microsoft.com/office/drawing/2014/main" id="{3A48DA94-ACC8-FB46-A973-F1A01DD65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2362200"/>
            <a:ext cx="6885074" cy="6746520"/>
          </a:xfrm>
          <a:prstGeom prst="rect">
            <a:avLst/>
          </a:prstGeom>
        </p:spPr>
      </p:pic>
      <p:pic>
        <p:nvPicPr>
          <p:cNvPr id="9" name="Picture 8" descr="Chart, treemap chart&#10;&#10;Description automatically generated">
            <a:extLst>
              <a:ext uri="{FF2B5EF4-FFF2-40B4-BE49-F238E27FC236}">
                <a16:creationId xmlns:a16="http://schemas.microsoft.com/office/drawing/2014/main" id="{1D7FE12C-6FA7-B44C-8B7A-FDF04FF58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200" y="2743200"/>
            <a:ext cx="4381500" cy="5207000"/>
          </a:xfrm>
          <a:prstGeom prst="rect">
            <a:avLst/>
          </a:prstGeom>
        </p:spPr>
      </p:pic>
      <p:sp>
        <p:nvSpPr>
          <p:cNvPr id="10" name="Rectangular Callout 9">
            <a:extLst>
              <a:ext uri="{FF2B5EF4-FFF2-40B4-BE49-F238E27FC236}">
                <a16:creationId xmlns:a16="http://schemas.microsoft.com/office/drawing/2014/main" id="{1324BEAB-D3AC-CF4A-AA84-5045D7DDA16F}"/>
              </a:ext>
            </a:extLst>
          </p:cNvPr>
          <p:cNvSpPr/>
          <p:nvPr/>
        </p:nvSpPr>
        <p:spPr bwMode="auto">
          <a:xfrm>
            <a:off x="3620337" y="3276600"/>
            <a:ext cx="1967663" cy="304800"/>
          </a:xfrm>
          <a:prstGeom prst="wedgeRectCallout">
            <a:avLst>
              <a:gd name="adj1" fmla="val 274301"/>
              <a:gd name="adj2" fmla="val 273026"/>
            </a:avLst>
          </a:prstGeom>
          <a:noFill/>
          <a:ln w="12700">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0000"/>
              </a:solidFill>
              <a:effectLst/>
              <a:latin typeface="Gill Sans Light" charset="0"/>
              <a:cs typeface="ヒラギノ角ゴ ProN W3" charset="0"/>
              <a:sym typeface="Gill Sans Light" charset="0"/>
            </a:endParaRPr>
          </a:p>
        </p:txBody>
      </p:sp>
      <p:sp>
        <p:nvSpPr>
          <p:cNvPr id="11" name="Rectangular Callout 10">
            <a:extLst>
              <a:ext uri="{FF2B5EF4-FFF2-40B4-BE49-F238E27FC236}">
                <a16:creationId xmlns:a16="http://schemas.microsoft.com/office/drawing/2014/main" id="{6A075ADC-8915-F445-8625-6830CE779FCC}"/>
              </a:ext>
            </a:extLst>
          </p:cNvPr>
          <p:cNvSpPr/>
          <p:nvPr/>
        </p:nvSpPr>
        <p:spPr bwMode="auto">
          <a:xfrm>
            <a:off x="3848937" y="3927120"/>
            <a:ext cx="1967663" cy="304800"/>
          </a:xfrm>
          <a:prstGeom prst="wedgeRectCallout">
            <a:avLst>
              <a:gd name="adj1" fmla="val 253919"/>
              <a:gd name="adj2" fmla="val 730921"/>
            </a:avLst>
          </a:prstGeom>
          <a:noFill/>
          <a:ln w="12700">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0000"/>
              </a:solidFill>
              <a:effectLst/>
              <a:latin typeface="Gill Sans Light" charset="0"/>
              <a:cs typeface="ヒラギノ角ゴ ProN W3" charset="0"/>
              <a:sym typeface="Gill Sans Light" charset="0"/>
            </a:endParaRPr>
          </a:p>
        </p:txBody>
      </p:sp>
      <p:sp>
        <p:nvSpPr>
          <p:cNvPr id="13" name="Rectangle 12">
            <a:extLst>
              <a:ext uri="{FF2B5EF4-FFF2-40B4-BE49-F238E27FC236}">
                <a16:creationId xmlns:a16="http://schemas.microsoft.com/office/drawing/2014/main" id="{5C14625B-2E53-744F-8225-44CBA7AD17ED}"/>
              </a:ext>
            </a:extLst>
          </p:cNvPr>
          <p:cNvSpPr/>
          <p:nvPr/>
        </p:nvSpPr>
        <p:spPr bwMode="auto">
          <a:xfrm>
            <a:off x="7973060" y="8676920"/>
            <a:ext cx="4853940" cy="848080"/>
          </a:xfrm>
          <a:prstGeom prst="rect">
            <a:avLst/>
          </a:prstGeom>
          <a:noFill/>
          <a:ln>
            <a:solidFill>
              <a:schemeClr val="tx1"/>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Call</a:t>
            </a:r>
            <a:r>
              <a:rPr lang="zh-CN" altLang="en-US" dirty="0"/>
              <a:t> </a:t>
            </a:r>
            <a:r>
              <a:rPr lang="en-US" altLang="zh-CN" dirty="0"/>
              <a:t>child</a:t>
            </a:r>
            <a:r>
              <a:rPr lang="zh-CN" altLang="en-US" dirty="0"/>
              <a:t> </a:t>
            </a:r>
            <a:r>
              <a:rPr lang="en-US" altLang="zh-CN" dirty="0"/>
              <a:t>function</a:t>
            </a:r>
            <a:r>
              <a:rPr lang="zh-CN" altLang="en-US" dirty="0"/>
              <a:t> </a:t>
            </a:r>
            <a:r>
              <a:rPr lang="en-US" altLang="zh-CN" dirty="0">
                <a:solidFill>
                  <a:srgbClr val="FF0000"/>
                </a:solidFill>
              </a:rPr>
              <a:t>foo</a:t>
            </a:r>
            <a:endParaRPr kumimoji="0" lang="en-US" sz="4200" b="0" i="0" u="none" strike="noStrike" cap="none" normalizeH="0" baseline="0" dirty="0">
              <a:ln>
                <a:noFill/>
              </a:ln>
              <a:solidFill>
                <a:srgbClr val="FF0000"/>
              </a:solidFill>
              <a:effectLst/>
              <a:latin typeface="Gill Sans Light" charset="0"/>
              <a:cs typeface="ヒラギノ角ゴ ProN W3" charset="0"/>
              <a:sym typeface="Gill Sans Light" charset="0"/>
            </a:endParaRPr>
          </a:p>
        </p:txBody>
      </p:sp>
      <p:sp>
        <p:nvSpPr>
          <p:cNvPr id="14" name="Rectangular Callout 13">
            <a:extLst>
              <a:ext uri="{FF2B5EF4-FFF2-40B4-BE49-F238E27FC236}">
                <a16:creationId xmlns:a16="http://schemas.microsoft.com/office/drawing/2014/main" id="{739CFEBB-02A8-814E-8C8F-FF8609BE2D4D}"/>
              </a:ext>
            </a:extLst>
          </p:cNvPr>
          <p:cNvSpPr/>
          <p:nvPr/>
        </p:nvSpPr>
        <p:spPr bwMode="auto">
          <a:xfrm>
            <a:off x="3848936" y="7239000"/>
            <a:ext cx="2348664" cy="304800"/>
          </a:xfrm>
          <a:prstGeom prst="wedgeRectCallout">
            <a:avLst>
              <a:gd name="adj1" fmla="val 139394"/>
              <a:gd name="adj2" fmla="val 433491"/>
            </a:avLst>
          </a:prstGeom>
          <a:noFill/>
          <a:ln w="12700">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0000"/>
              </a:solidFill>
              <a:effectLst/>
              <a:latin typeface="Gill Sans Light" charset="0"/>
              <a:cs typeface="ヒラギノ角ゴ ProN W3" charset="0"/>
              <a:sym typeface="Gill Sans Light" charset="0"/>
            </a:endParaRPr>
          </a:p>
        </p:txBody>
      </p:sp>
    </p:spTree>
    <p:extLst>
      <p:ext uri="{BB962C8B-B14F-4D97-AF65-F5344CB8AC3E}">
        <p14:creationId xmlns:p14="http://schemas.microsoft.com/office/powerpoint/2010/main" val="353138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915E-0F79-4443-A765-075E79871E16}"/>
              </a:ext>
            </a:extLst>
          </p:cNvPr>
          <p:cNvSpPr>
            <a:spLocks noGrp="1"/>
          </p:cNvSpPr>
          <p:nvPr>
            <p:ph type="title"/>
          </p:nvPr>
        </p:nvSpPr>
        <p:spPr/>
        <p:txBody>
          <a:bodyPr/>
          <a:lstStyle/>
          <a:p>
            <a:r>
              <a:rPr lang="en-US" altLang="zh-CN" sz="6600" dirty="0"/>
              <a:t>When</a:t>
            </a:r>
            <a:r>
              <a:rPr lang="zh-CN" altLang="en-US" sz="6600" dirty="0"/>
              <a:t> </a:t>
            </a:r>
            <a:r>
              <a:rPr lang="en-US" altLang="zh-CN" sz="6600" dirty="0"/>
              <a:t>the</a:t>
            </a:r>
            <a:r>
              <a:rPr lang="zh-CN" altLang="en-US" sz="6600" dirty="0"/>
              <a:t> </a:t>
            </a:r>
            <a:r>
              <a:rPr lang="en-US" altLang="zh-CN" sz="6600" dirty="0"/>
              <a:t>Execution</a:t>
            </a:r>
            <a:r>
              <a:rPr lang="zh-CN" altLang="en-US" sz="6600" dirty="0"/>
              <a:t> </a:t>
            </a:r>
            <a:r>
              <a:rPr lang="en-US" altLang="zh-CN" sz="6600" dirty="0"/>
              <a:t>Goes</a:t>
            </a:r>
            <a:r>
              <a:rPr lang="zh-CN" altLang="en-US" sz="6600" dirty="0"/>
              <a:t> </a:t>
            </a:r>
            <a:r>
              <a:rPr lang="en-US" altLang="zh-CN" sz="6600" dirty="0"/>
              <a:t>to</a:t>
            </a:r>
            <a:r>
              <a:rPr lang="zh-CN" altLang="en-US" sz="6600" dirty="0"/>
              <a:t> </a:t>
            </a:r>
            <a:r>
              <a:rPr lang="en-US" altLang="zh-CN" sz="6600" dirty="0"/>
              <a:t>Foo</a:t>
            </a:r>
            <a:endParaRPr lang="en-US" sz="6600" dirty="0"/>
          </a:p>
        </p:txBody>
      </p:sp>
      <p:pic>
        <p:nvPicPr>
          <p:cNvPr id="5" name="Picture 4" descr="A picture containing diagram&#10;&#10;Description automatically generated">
            <a:extLst>
              <a:ext uri="{FF2B5EF4-FFF2-40B4-BE49-F238E27FC236}">
                <a16:creationId xmlns:a16="http://schemas.microsoft.com/office/drawing/2014/main" id="{D06DCF37-1A56-314F-A10E-F44305748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779" y="3834325"/>
            <a:ext cx="10343980" cy="5528679"/>
          </a:xfrm>
          <a:prstGeom prst="rect">
            <a:avLst/>
          </a:prstGeom>
        </p:spPr>
      </p:pic>
      <p:pic>
        <p:nvPicPr>
          <p:cNvPr id="7" name="Picture 6" descr="Text, letter&#10;&#10;Description automatically generated">
            <a:extLst>
              <a:ext uri="{FF2B5EF4-FFF2-40B4-BE49-F238E27FC236}">
                <a16:creationId xmlns:a16="http://schemas.microsoft.com/office/drawing/2014/main" id="{52E18A90-2CD5-EF46-9F10-D9CBBF26CB96}"/>
              </a:ext>
            </a:extLst>
          </p:cNvPr>
          <p:cNvPicPr>
            <a:picLocks noChangeAspect="1"/>
          </p:cNvPicPr>
          <p:nvPr/>
        </p:nvPicPr>
        <p:blipFill rotWithShape="1">
          <a:blip r:embed="rId3"/>
          <a:srcRect b="51138"/>
          <a:stretch/>
        </p:blipFill>
        <p:spPr>
          <a:xfrm>
            <a:off x="459041" y="2590800"/>
            <a:ext cx="4342277" cy="2286000"/>
          </a:xfrm>
          <a:prstGeom prst="rect">
            <a:avLst/>
          </a:prstGeom>
          <a:ln>
            <a:solidFill>
              <a:schemeClr val="tx1"/>
            </a:solidFill>
          </a:ln>
        </p:spPr>
      </p:pic>
      <p:sp>
        <p:nvSpPr>
          <p:cNvPr id="9" name="Rounded Rectangular Callout 8">
            <a:extLst>
              <a:ext uri="{FF2B5EF4-FFF2-40B4-BE49-F238E27FC236}">
                <a16:creationId xmlns:a16="http://schemas.microsoft.com/office/drawing/2014/main" id="{E9806F44-782E-944E-8D8F-2608F2E0DDBC}"/>
              </a:ext>
            </a:extLst>
          </p:cNvPr>
          <p:cNvSpPr/>
          <p:nvPr/>
        </p:nvSpPr>
        <p:spPr bwMode="auto">
          <a:xfrm>
            <a:off x="7493000" y="2590800"/>
            <a:ext cx="4495800" cy="838200"/>
          </a:xfrm>
          <a:prstGeom prst="wedgeRoundRectCallout">
            <a:avLst>
              <a:gd name="adj1" fmla="val 25554"/>
              <a:gd name="adj2" fmla="val 196232"/>
              <a:gd name="adj3" fmla="val 16667"/>
            </a:avLst>
          </a:prstGeom>
          <a:noFill/>
          <a:ln>
            <a:solidFill>
              <a:schemeClr val="tx1"/>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4200" b="0" i="0" u="none" strike="noStrike" cap="none" normalizeH="0" baseline="0" dirty="0">
                <a:ln>
                  <a:noFill/>
                </a:ln>
                <a:solidFill>
                  <a:srgbClr val="414141"/>
                </a:solidFill>
                <a:effectLst/>
                <a:latin typeface="Gill Sans Light" charset="0"/>
                <a:cs typeface="ヒラギノ角ゴ ProN W3" charset="0"/>
                <a:sym typeface="Gill Sans Light" charset="0"/>
              </a:rPr>
              <a:t>Goes</a:t>
            </a:r>
            <a:r>
              <a:rPr kumimoji="0" lang="zh-CN" altLang="en-US" sz="4200" b="0" i="0" u="none" strike="noStrike" cap="none" normalizeH="0" baseline="0" dirty="0">
                <a:ln>
                  <a:noFill/>
                </a:ln>
                <a:solidFill>
                  <a:srgbClr val="41414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rgbClr val="414141"/>
                </a:solidFill>
                <a:effectLst/>
                <a:latin typeface="Gill Sans Light" charset="0"/>
                <a:cs typeface="ヒラギノ角ゴ ProN W3" charset="0"/>
                <a:sym typeface="Gill Sans Light" charset="0"/>
              </a:rPr>
              <a:t>back</a:t>
            </a:r>
            <a:r>
              <a:rPr kumimoji="0" lang="zh-CN" altLang="en-US" sz="4200" b="0" i="0" u="none" strike="noStrike" cap="none" normalizeH="0" baseline="0" dirty="0">
                <a:ln>
                  <a:noFill/>
                </a:ln>
                <a:solidFill>
                  <a:srgbClr val="41414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rgbClr val="414141"/>
                </a:solidFill>
                <a:effectLst/>
                <a:latin typeface="Gill Sans Light" charset="0"/>
                <a:cs typeface="ヒラギノ角ゴ ProN W3" charset="0"/>
                <a:sym typeface="Gill Sans Light" charset="0"/>
              </a:rPr>
              <a:t>to</a:t>
            </a:r>
            <a:r>
              <a:rPr kumimoji="0" lang="zh-CN" altLang="en-US" sz="4200" b="0" i="0" u="none" strike="noStrike" cap="none" normalizeH="0" baseline="0" dirty="0">
                <a:ln>
                  <a:noFill/>
                </a:ln>
                <a:solidFill>
                  <a:srgbClr val="41414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rgbClr val="414141"/>
                </a:solidFill>
                <a:effectLst/>
                <a:latin typeface="Gill Sans Light" charset="0"/>
                <a:cs typeface="ヒラギノ角ゴ ProN W3" charset="0"/>
                <a:sym typeface="Gill Sans Light" charset="0"/>
              </a:rPr>
              <a:t>main</a:t>
            </a:r>
            <a:endParaRPr kumimoji="0" lang="en-US" sz="4200" b="0" i="0" u="none" strike="noStrike" cap="none" normalizeH="0" baseline="0" dirty="0">
              <a:ln>
                <a:noFill/>
              </a:ln>
              <a:solidFill>
                <a:srgbClr val="414141"/>
              </a:solidFill>
              <a:effectLst/>
              <a:latin typeface="Gill Sans Light" charset="0"/>
              <a:cs typeface="ヒラギノ角ゴ ProN W3" charset="0"/>
              <a:sym typeface="Gill Sans Light" charset="0"/>
            </a:endParaRPr>
          </a:p>
        </p:txBody>
      </p:sp>
    </p:spTree>
    <p:extLst>
      <p:ext uri="{BB962C8B-B14F-4D97-AF65-F5344CB8AC3E}">
        <p14:creationId xmlns:p14="http://schemas.microsoft.com/office/powerpoint/2010/main" val="39682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C275-80CE-6C43-9631-DE11707960D7}"/>
              </a:ext>
            </a:extLst>
          </p:cNvPr>
          <p:cNvSpPr>
            <a:spLocks noGrp="1"/>
          </p:cNvSpPr>
          <p:nvPr>
            <p:ph type="title"/>
          </p:nvPr>
        </p:nvSpPr>
        <p:spPr/>
        <p:txBody>
          <a:bodyPr/>
          <a:lstStyle/>
          <a:p>
            <a:r>
              <a:rPr lang="en-US" altLang="zh-CN" sz="4800" dirty="0"/>
              <a:t>Assume</a:t>
            </a:r>
            <a:r>
              <a:rPr lang="zh-CN" altLang="en-US" sz="4800" dirty="0"/>
              <a:t> </a:t>
            </a:r>
            <a:r>
              <a:rPr lang="en-US" altLang="zh-CN" sz="4800" dirty="0"/>
              <a:t>We</a:t>
            </a:r>
            <a:r>
              <a:rPr lang="zh-CN" altLang="en-US" sz="4800" dirty="0"/>
              <a:t> </a:t>
            </a:r>
            <a:r>
              <a:rPr lang="en-US" altLang="zh-CN" sz="4800" dirty="0"/>
              <a:t>Give</a:t>
            </a:r>
            <a:r>
              <a:rPr lang="zh-CN" altLang="en-US" sz="4800" dirty="0"/>
              <a:t> </a:t>
            </a:r>
            <a:r>
              <a:rPr lang="en-US" altLang="zh-CN" sz="4800" dirty="0"/>
              <a:t>foo</a:t>
            </a:r>
            <a:r>
              <a:rPr lang="zh-CN" altLang="en-US" sz="4800" dirty="0"/>
              <a:t> </a:t>
            </a:r>
            <a:r>
              <a:rPr lang="en-US" altLang="zh-CN" sz="4800" dirty="0"/>
              <a:t>an</a:t>
            </a:r>
            <a:r>
              <a:rPr lang="zh-CN" altLang="en-US" sz="4800" dirty="0"/>
              <a:t> </a:t>
            </a:r>
            <a:r>
              <a:rPr lang="en-US" altLang="zh-CN" sz="4800" dirty="0"/>
              <a:t>Input</a:t>
            </a:r>
            <a:r>
              <a:rPr lang="zh-CN" altLang="en-US" sz="4800" dirty="0"/>
              <a:t> </a:t>
            </a:r>
            <a:r>
              <a:rPr lang="en-US" altLang="zh-CN" sz="4800" dirty="0"/>
              <a:t>of</a:t>
            </a:r>
            <a:r>
              <a:rPr lang="zh-CN" altLang="en-US" sz="4800" dirty="0"/>
              <a:t> </a:t>
            </a:r>
            <a:r>
              <a:rPr lang="en-US" altLang="zh-CN" sz="4800" dirty="0"/>
              <a:t>256</a:t>
            </a:r>
            <a:r>
              <a:rPr lang="zh-CN" altLang="en-US" sz="4800" dirty="0"/>
              <a:t> </a:t>
            </a:r>
            <a:r>
              <a:rPr lang="en-US" altLang="zh-CN" sz="4800" dirty="0"/>
              <a:t>Bytes</a:t>
            </a:r>
            <a:endParaRPr lang="en-US" sz="4800" dirty="0"/>
          </a:p>
        </p:txBody>
      </p:sp>
      <p:pic>
        <p:nvPicPr>
          <p:cNvPr id="5" name="Picture 4" descr="Text&#10;&#10;Description automatically generated with medium confidence">
            <a:extLst>
              <a:ext uri="{FF2B5EF4-FFF2-40B4-BE49-F238E27FC236}">
                <a16:creationId xmlns:a16="http://schemas.microsoft.com/office/drawing/2014/main" id="{4C1C1E06-ED36-B84B-9799-1A93576B5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2667000"/>
            <a:ext cx="9766300" cy="1905000"/>
          </a:xfrm>
          <a:prstGeom prst="rect">
            <a:avLst/>
          </a:prstGeom>
        </p:spPr>
      </p:pic>
    </p:spTree>
    <p:extLst>
      <p:ext uri="{BB962C8B-B14F-4D97-AF65-F5344CB8AC3E}">
        <p14:creationId xmlns:p14="http://schemas.microsoft.com/office/powerpoint/2010/main" val="135971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173B-ED5A-E749-B118-2D43DA91C080}"/>
              </a:ext>
            </a:extLst>
          </p:cNvPr>
          <p:cNvSpPr>
            <a:spLocks noGrp="1"/>
          </p:cNvSpPr>
          <p:nvPr>
            <p:ph type="title"/>
          </p:nvPr>
        </p:nvSpPr>
        <p:spPr/>
        <p:txBody>
          <a:bodyPr/>
          <a:lstStyle/>
          <a:p>
            <a:r>
              <a:rPr lang="en-US" altLang="zh-CN" dirty="0"/>
              <a:t>An</a:t>
            </a:r>
            <a:r>
              <a:rPr lang="zh-CN" altLang="en-US" dirty="0"/>
              <a:t> </a:t>
            </a:r>
            <a:r>
              <a:rPr lang="en-US" altLang="zh-CN" dirty="0"/>
              <a:t>Example</a:t>
            </a:r>
            <a:endParaRPr lang="en-US" dirty="0"/>
          </a:p>
        </p:txBody>
      </p:sp>
      <p:pic>
        <p:nvPicPr>
          <p:cNvPr id="7" name="Picture 6" descr="Diagram, timeline&#10;&#10;Description automatically generated with medium confidence">
            <a:extLst>
              <a:ext uri="{FF2B5EF4-FFF2-40B4-BE49-F238E27FC236}">
                <a16:creationId xmlns:a16="http://schemas.microsoft.com/office/drawing/2014/main" id="{E18EC998-2BBE-B349-AE7D-0826EFA27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8" y="3200400"/>
            <a:ext cx="13004800" cy="5409508"/>
          </a:xfrm>
          <a:prstGeom prst="rect">
            <a:avLst/>
          </a:prstGeom>
        </p:spPr>
      </p:pic>
    </p:spTree>
    <p:extLst>
      <p:ext uri="{BB962C8B-B14F-4D97-AF65-F5344CB8AC3E}">
        <p14:creationId xmlns:p14="http://schemas.microsoft.com/office/powerpoint/2010/main" val="271464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8AD1-9488-4648-B532-80C31628DF75}"/>
              </a:ext>
            </a:extLst>
          </p:cNvPr>
          <p:cNvSpPr>
            <a:spLocks noGrp="1"/>
          </p:cNvSpPr>
          <p:nvPr>
            <p:ph type="title"/>
          </p:nvPr>
        </p:nvSpPr>
        <p:spPr/>
        <p:txBody>
          <a:bodyPr/>
          <a:lstStyle/>
          <a:p>
            <a:r>
              <a:rPr lang="en-US" altLang="zh-CN" dirty="0"/>
              <a:t>Let’s</a:t>
            </a:r>
            <a:r>
              <a:rPr lang="zh-CN" altLang="en-US" dirty="0"/>
              <a:t> </a:t>
            </a:r>
            <a:r>
              <a:rPr lang="en-US" altLang="zh-CN" dirty="0"/>
              <a:t>Do</a:t>
            </a:r>
            <a:r>
              <a:rPr lang="zh-CN" altLang="en-US" dirty="0"/>
              <a:t> </a:t>
            </a:r>
            <a:r>
              <a:rPr lang="en-US" altLang="zh-CN" dirty="0"/>
              <a:t>a</a:t>
            </a:r>
            <a:r>
              <a:rPr lang="zh-CN" altLang="en-US" dirty="0"/>
              <a:t> </a:t>
            </a:r>
            <a:r>
              <a:rPr lang="en-US" altLang="zh-CN" dirty="0"/>
              <a:t>Test</a:t>
            </a:r>
            <a:endParaRPr lang="en-US" dirty="0"/>
          </a:p>
        </p:txBody>
      </p:sp>
      <p:pic>
        <p:nvPicPr>
          <p:cNvPr id="5" name="Picture 4" descr="Timeline&#10;&#10;Description automatically generated">
            <a:extLst>
              <a:ext uri="{FF2B5EF4-FFF2-40B4-BE49-F238E27FC236}">
                <a16:creationId xmlns:a16="http://schemas.microsoft.com/office/drawing/2014/main" id="{EA47A0CF-A1CD-2540-A17D-133A4521B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48" y="3308676"/>
            <a:ext cx="11664812" cy="2813008"/>
          </a:xfrm>
          <a:prstGeom prst="rect">
            <a:avLst/>
          </a:prstGeom>
        </p:spPr>
      </p:pic>
      <p:sp>
        <p:nvSpPr>
          <p:cNvPr id="6" name="Rectangle 5">
            <a:extLst>
              <a:ext uri="{FF2B5EF4-FFF2-40B4-BE49-F238E27FC236}">
                <a16:creationId xmlns:a16="http://schemas.microsoft.com/office/drawing/2014/main" id="{BB6A6DA9-0A44-1E43-BDCB-B5DAD3C1A46B}"/>
              </a:ext>
            </a:extLst>
          </p:cNvPr>
          <p:cNvSpPr/>
          <p:nvPr/>
        </p:nvSpPr>
        <p:spPr>
          <a:xfrm>
            <a:off x="2463800" y="6934200"/>
            <a:ext cx="9144000" cy="1384995"/>
          </a:xfrm>
          <a:prstGeom prst="rect">
            <a:avLst/>
          </a:prstGeom>
        </p:spPr>
        <p:txBody>
          <a:bodyPr wrap="square">
            <a:spAutoFit/>
          </a:bodyPr>
          <a:lstStyle/>
          <a:p>
            <a:r>
              <a:rPr lang="en-US" altLang="zh-CN" dirty="0"/>
              <a:t>Demo:</a:t>
            </a:r>
          </a:p>
          <a:p>
            <a:r>
              <a:rPr lang="en-US" altLang="zh-CN" dirty="0"/>
              <a:t>Please</a:t>
            </a:r>
            <a:r>
              <a:rPr lang="zh-CN" altLang="en-US" dirty="0"/>
              <a:t> </a:t>
            </a:r>
            <a:r>
              <a:rPr lang="en-US" altLang="zh-CN" dirty="0"/>
              <a:t>see</a:t>
            </a:r>
            <a:r>
              <a:rPr lang="zh-CN" altLang="en-US" dirty="0"/>
              <a:t> </a:t>
            </a:r>
            <a:r>
              <a:rPr lang="en-US" altLang="zh-CN" dirty="0"/>
              <a:t>the</a:t>
            </a:r>
            <a:r>
              <a:rPr lang="zh-CN" altLang="en-US" dirty="0"/>
              <a:t> </a:t>
            </a:r>
            <a:r>
              <a:rPr lang="en-US" altLang="zh-CN" dirty="0"/>
              <a:t>zoom</a:t>
            </a:r>
            <a:r>
              <a:rPr lang="zh-CN" altLang="en-US" dirty="0"/>
              <a:t> </a:t>
            </a:r>
            <a:r>
              <a:rPr lang="en-US" altLang="zh-CN" dirty="0"/>
              <a:t>recording</a:t>
            </a:r>
            <a:endParaRPr lang="en-US" dirty="0"/>
          </a:p>
        </p:txBody>
      </p:sp>
    </p:spTree>
    <p:extLst>
      <p:ext uri="{BB962C8B-B14F-4D97-AF65-F5344CB8AC3E}">
        <p14:creationId xmlns:p14="http://schemas.microsoft.com/office/powerpoint/2010/main" val="12191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3ED3-5D13-D84F-A034-079A947EBED7}"/>
              </a:ext>
            </a:extLst>
          </p:cNvPr>
          <p:cNvSpPr>
            <a:spLocks noGrp="1"/>
          </p:cNvSpPr>
          <p:nvPr>
            <p:ph type="title"/>
          </p:nvPr>
        </p:nvSpPr>
        <p:spPr/>
        <p:txBody>
          <a:bodyPr/>
          <a:lstStyle/>
          <a:p>
            <a:r>
              <a:rPr lang="en-US" altLang="zh-CN" dirty="0"/>
              <a:t>Now</a:t>
            </a:r>
            <a:r>
              <a:rPr lang="zh-CN" altLang="en-US" dirty="0"/>
              <a:t> </a:t>
            </a:r>
            <a:r>
              <a:rPr lang="en-US" altLang="zh-CN" dirty="0"/>
              <a:t>Let’s</a:t>
            </a:r>
            <a:r>
              <a:rPr lang="zh-CN" altLang="en-US" dirty="0"/>
              <a:t> </a:t>
            </a:r>
            <a:r>
              <a:rPr lang="en-US" altLang="zh-CN" dirty="0"/>
              <a:t>Do</a:t>
            </a:r>
            <a:r>
              <a:rPr lang="zh-CN" altLang="en-US" dirty="0"/>
              <a:t> </a:t>
            </a:r>
            <a:r>
              <a:rPr lang="en-US" altLang="zh-CN" dirty="0"/>
              <a:t>an</a:t>
            </a:r>
            <a:r>
              <a:rPr lang="zh-CN" altLang="en-US" dirty="0"/>
              <a:t> </a:t>
            </a:r>
            <a:r>
              <a:rPr lang="en-US" altLang="zh-CN" dirty="0"/>
              <a:t>Exploit</a:t>
            </a:r>
            <a:endParaRPr lang="en-US" dirty="0"/>
          </a:p>
        </p:txBody>
      </p:sp>
      <p:pic>
        <p:nvPicPr>
          <p:cNvPr id="5" name="Picture 4" descr="Timeline&#10;&#10;Description automatically generated">
            <a:extLst>
              <a:ext uri="{FF2B5EF4-FFF2-40B4-BE49-F238E27FC236}">
                <a16:creationId xmlns:a16="http://schemas.microsoft.com/office/drawing/2014/main" id="{C424E71F-6A3A-0E42-8A46-7378F0C86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3689350"/>
            <a:ext cx="9982200" cy="2374900"/>
          </a:xfrm>
          <a:prstGeom prst="rect">
            <a:avLst/>
          </a:prstGeom>
        </p:spPr>
      </p:pic>
      <p:sp>
        <p:nvSpPr>
          <p:cNvPr id="6" name="Rectangle 5">
            <a:extLst>
              <a:ext uri="{FF2B5EF4-FFF2-40B4-BE49-F238E27FC236}">
                <a16:creationId xmlns:a16="http://schemas.microsoft.com/office/drawing/2014/main" id="{109107E1-B9BF-9D49-8BB4-C628B13BBFA0}"/>
              </a:ext>
            </a:extLst>
          </p:cNvPr>
          <p:cNvSpPr/>
          <p:nvPr/>
        </p:nvSpPr>
        <p:spPr>
          <a:xfrm>
            <a:off x="1778000" y="6705600"/>
            <a:ext cx="9144000" cy="1384995"/>
          </a:xfrm>
          <a:prstGeom prst="rect">
            <a:avLst/>
          </a:prstGeom>
        </p:spPr>
        <p:txBody>
          <a:bodyPr wrap="square">
            <a:spAutoFit/>
          </a:bodyPr>
          <a:lstStyle/>
          <a:p>
            <a:r>
              <a:rPr lang="en-US" altLang="zh-CN" dirty="0"/>
              <a:t>Demo:</a:t>
            </a:r>
          </a:p>
          <a:p>
            <a:r>
              <a:rPr lang="en-US" altLang="zh-CN" dirty="0"/>
              <a:t>Please</a:t>
            </a:r>
            <a:r>
              <a:rPr lang="zh-CN" altLang="en-US" dirty="0"/>
              <a:t> </a:t>
            </a:r>
            <a:r>
              <a:rPr lang="en-US" altLang="zh-CN" dirty="0"/>
              <a:t>see</a:t>
            </a:r>
            <a:r>
              <a:rPr lang="zh-CN" altLang="en-US" dirty="0"/>
              <a:t> </a:t>
            </a:r>
            <a:r>
              <a:rPr lang="en-US" altLang="zh-CN" dirty="0"/>
              <a:t>the</a:t>
            </a:r>
            <a:r>
              <a:rPr lang="zh-CN" altLang="en-US" dirty="0"/>
              <a:t> </a:t>
            </a:r>
            <a:r>
              <a:rPr lang="en-US" altLang="zh-CN" dirty="0"/>
              <a:t>zoom</a:t>
            </a:r>
            <a:r>
              <a:rPr lang="zh-CN" altLang="en-US" dirty="0"/>
              <a:t> </a:t>
            </a:r>
            <a:r>
              <a:rPr lang="en-US" altLang="zh-CN" dirty="0"/>
              <a:t>recording</a:t>
            </a:r>
            <a:endParaRPr lang="en-US" dirty="0"/>
          </a:p>
        </p:txBody>
      </p:sp>
    </p:spTree>
    <p:extLst>
      <p:ext uri="{BB962C8B-B14F-4D97-AF65-F5344CB8AC3E}">
        <p14:creationId xmlns:p14="http://schemas.microsoft.com/office/powerpoint/2010/main" val="417956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3ED3-5D13-D84F-A034-079A947EBED7}"/>
              </a:ext>
            </a:extLst>
          </p:cNvPr>
          <p:cNvSpPr>
            <a:spLocks noGrp="1"/>
          </p:cNvSpPr>
          <p:nvPr>
            <p:ph type="title"/>
          </p:nvPr>
        </p:nvSpPr>
        <p:spPr>
          <a:xfrm>
            <a:off x="650240" y="390596"/>
            <a:ext cx="12024360" cy="1625884"/>
          </a:xfrm>
        </p:spPr>
        <p:txBody>
          <a:bodyPr/>
          <a:lstStyle/>
          <a:p>
            <a:r>
              <a:rPr lang="en-US" altLang="zh-CN" sz="6000" dirty="0"/>
              <a:t>A</a:t>
            </a:r>
            <a:r>
              <a:rPr lang="zh-CN" altLang="en-US" sz="6000" dirty="0"/>
              <a:t> </a:t>
            </a:r>
            <a:r>
              <a:rPr lang="en-US" altLang="zh-CN" sz="6000" dirty="0"/>
              <a:t>Different</a:t>
            </a:r>
            <a:r>
              <a:rPr lang="zh-CN" altLang="en-US" sz="6000" dirty="0"/>
              <a:t> </a:t>
            </a:r>
            <a:r>
              <a:rPr lang="en-US" altLang="zh-CN" sz="6000" dirty="0"/>
              <a:t>Way</a:t>
            </a:r>
            <a:r>
              <a:rPr lang="zh-CN" altLang="en-US" sz="6000" dirty="0"/>
              <a:t> </a:t>
            </a:r>
            <a:r>
              <a:rPr lang="en-US" altLang="zh-CN" sz="6000" dirty="0"/>
              <a:t>of</a:t>
            </a:r>
            <a:r>
              <a:rPr lang="zh-CN" altLang="en-US" sz="6000" dirty="0"/>
              <a:t> </a:t>
            </a:r>
            <a:r>
              <a:rPr lang="en-US" altLang="zh-CN" sz="6000" dirty="0"/>
              <a:t>Exploit</a:t>
            </a:r>
            <a:r>
              <a:rPr lang="zh-CN" altLang="en-US" sz="6000" dirty="0"/>
              <a:t> </a:t>
            </a:r>
            <a:r>
              <a:rPr lang="en-US" altLang="zh-CN" sz="6000" dirty="0"/>
              <a:t>(Shell</a:t>
            </a:r>
            <a:r>
              <a:rPr lang="zh-CN" altLang="en-US" sz="6000" dirty="0"/>
              <a:t> </a:t>
            </a:r>
            <a:r>
              <a:rPr lang="en-US" altLang="zh-CN" sz="6000" dirty="0"/>
              <a:t>Code)</a:t>
            </a:r>
            <a:endParaRPr lang="en-US" sz="6000" dirty="0"/>
          </a:p>
        </p:txBody>
      </p:sp>
      <p:pic>
        <p:nvPicPr>
          <p:cNvPr id="4" name="Picture 3" descr="Timeline&#10;&#10;Description automatically generated">
            <a:extLst>
              <a:ext uri="{FF2B5EF4-FFF2-40B4-BE49-F238E27FC236}">
                <a16:creationId xmlns:a16="http://schemas.microsoft.com/office/drawing/2014/main" id="{D9E70726-7CE5-DA40-B185-1C6C56E23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770" y="2743200"/>
            <a:ext cx="10655300" cy="2654300"/>
          </a:xfrm>
          <a:prstGeom prst="rect">
            <a:avLst/>
          </a:prstGeom>
        </p:spPr>
      </p:pic>
      <p:pic>
        <p:nvPicPr>
          <p:cNvPr id="8" name="Picture 7" descr="Text, letter&#10;&#10;Description automatically generated">
            <a:extLst>
              <a:ext uri="{FF2B5EF4-FFF2-40B4-BE49-F238E27FC236}">
                <a16:creationId xmlns:a16="http://schemas.microsoft.com/office/drawing/2014/main" id="{163D02BF-039E-8345-8903-3986D1EE8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 y="6324600"/>
            <a:ext cx="10494236" cy="1828800"/>
          </a:xfrm>
          <a:prstGeom prst="rect">
            <a:avLst/>
          </a:prstGeom>
        </p:spPr>
      </p:pic>
      <p:sp>
        <p:nvSpPr>
          <p:cNvPr id="14" name="Left Arrow 13">
            <a:extLst>
              <a:ext uri="{FF2B5EF4-FFF2-40B4-BE49-F238E27FC236}">
                <a16:creationId xmlns:a16="http://schemas.microsoft.com/office/drawing/2014/main" id="{F5946419-211D-E74C-9AB3-3F59E644336E}"/>
              </a:ext>
            </a:extLst>
          </p:cNvPr>
          <p:cNvSpPr/>
          <p:nvPr/>
        </p:nvSpPr>
        <p:spPr bwMode="auto">
          <a:xfrm rot="18697004">
            <a:off x="8001856" y="5532951"/>
            <a:ext cx="2328807" cy="368985"/>
          </a:xfrm>
          <a:prstGeom prst="leftArrow">
            <a:avLst/>
          </a:prstGeom>
          <a:noFill/>
          <a:ln w="19050">
            <a:solidFill>
              <a:srgbClr val="7030A0"/>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cs typeface="ヒラギノ角ゴ ProN W3" charset="0"/>
              <a:sym typeface="Gill Sans Light" charset="0"/>
            </a:endParaRPr>
          </a:p>
        </p:txBody>
      </p:sp>
      <p:sp>
        <p:nvSpPr>
          <p:cNvPr id="15" name="TextBox 14">
            <a:extLst>
              <a:ext uri="{FF2B5EF4-FFF2-40B4-BE49-F238E27FC236}">
                <a16:creationId xmlns:a16="http://schemas.microsoft.com/office/drawing/2014/main" id="{90635DFC-2008-C744-AF45-BB07D3904A06}"/>
              </a:ext>
            </a:extLst>
          </p:cNvPr>
          <p:cNvSpPr txBox="1"/>
          <p:nvPr/>
        </p:nvSpPr>
        <p:spPr>
          <a:xfrm>
            <a:off x="2090420" y="8153400"/>
            <a:ext cx="9144000" cy="738664"/>
          </a:xfrm>
          <a:prstGeom prst="rect">
            <a:avLst/>
          </a:prstGeom>
          <a:noFill/>
        </p:spPr>
        <p:txBody>
          <a:bodyPr wrap="square" rtlCol="0">
            <a:spAutoFit/>
          </a:bodyPr>
          <a:lstStyle/>
          <a:p>
            <a:r>
              <a:rPr lang="en-US" altLang="zh-CN" dirty="0"/>
              <a:t>Shellcode</a:t>
            </a:r>
            <a:r>
              <a:rPr lang="zh-CN" altLang="en-US" dirty="0"/>
              <a:t> </a:t>
            </a:r>
            <a:r>
              <a:rPr lang="en-US" altLang="zh-CN" dirty="0"/>
              <a:t>to</a:t>
            </a:r>
            <a:r>
              <a:rPr lang="zh-CN" altLang="en-US" dirty="0"/>
              <a:t> </a:t>
            </a:r>
            <a:r>
              <a:rPr lang="en-US" altLang="zh-CN" dirty="0"/>
              <a:t>spawn</a:t>
            </a:r>
            <a:r>
              <a:rPr lang="zh-CN" altLang="en-US" dirty="0"/>
              <a:t> </a:t>
            </a:r>
            <a:r>
              <a:rPr lang="en-US" altLang="zh-CN" dirty="0"/>
              <a:t>a</a:t>
            </a:r>
            <a:r>
              <a:rPr lang="zh-CN" altLang="en-US" dirty="0"/>
              <a:t> </a:t>
            </a:r>
            <a:r>
              <a:rPr lang="en-US" altLang="zh-CN" dirty="0"/>
              <a:t>shell</a:t>
            </a:r>
            <a:endParaRPr lang="en-US" dirty="0"/>
          </a:p>
        </p:txBody>
      </p:sp>
      <p:sp>
        <p:nvSpPr>
          <p:cNvPr id="16" name="Curved Left Arrow 15">
            <a:extLst>
              <a:ext uri="{FF2B5EF4-FFF2-40B4-BE49-F238E27FC236}">
                <a16:creationId xmlns:a16="http://schemas.microsoft.com/office/drawing/2014/main" id="{D759B061-9980-3148-8C87-3ACBB41C2BC6}"/>
              </a:ext>
            </a:extLst>
          </p:cNvPr>
          <p:cNvSpPr/>
          <p:nvPr/>
        </p:nvSpPr>
        <p:spPr bwMode="auto">
          <a:xfrm rot="16200000">
            <a:off x="8636000" y="1190980"/>
            <a:ext cx="609600" cy="2895600"/>
          </a:xfrm>
          <a:prstGeom prst="curvedLeftArrow">
            <a:avLst/>
          </a:prstGeom>
          <a:noFill/>
          <a:ln w="19050">
            <a:solidFill>
              <a:srgbClr val="7030A0"/>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cs typeface="ヒラギノ角ゴ ProN W3" charset="0"/>
              <a:sym typeface="Gill Sans Light" charset="0"/>
            </a:endParaRPr>
          </a:p>
        </p:txBody>
      </p:sp>
    </p:spTree>
    <p:extLst>
      <p:ext uri="{BB962C8B-B14F-4D97-AF65-F5344CB8AC3E}">
        <p14:creationId xmlns:p14="http://schemas.microsoft.com/office/powerpoint/2010/main" val="422960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3ED3-5D13-D84F-A034-079A947EBED7}"/>
              </a:ext>
            </a:extLst>
          </p:cNvPr>
          <p:cNvSpPr>
            <a:spLocks noGrp="1"/>
          </p:cNvSpPr>
          <p:nvPr>
            <p:ph type="title"/>
          </p:nvPr>
        </p:nvSpPr>
        <p:spPr>
          <a:xfrm>
            <a:off x="650240" y="390596"/>
            <a:ext cx="12024360" cy="1625884"/>
          </a:xfrm>
        </p:spPr>
        <p:txBody>
          <a:bodyPr/>
          <a:lstStyle/>
          <a:p>
            <a:r>
              <a:rPr lang="en-US" altLang="zh-CN" sz="6000" dirty="0"/>
              <a:t>A</a:t>
            </a:r>
            <a:r>
              <a:rPr lang="zh-CN" altLang="en-US" sz="6000" dirty="0"/>
              <a:t> </a:t>
            </a:r>
            <a:r>
              <a:rPr lang="en-US" altLang="zh-CN" sz="6000" dirty="0"/>
              <a:t>More</a:t>
            </a:r>
            <a:r>
              <a:rPr lang="zh-CN" altLang="en-US" sz="6000" dirty="0"/>
              <a:t> </a:t>
            </a:r>
            <a:r>
              <a:rPr lang="en-US" altLang="zh-CN" sz="6000" dirty="0"/>
              <a:t>Advanced</a:t>
            </a:r>
            <a:r>
              <a:rPr lang="zh-CN" altLang="en-US" sz="6000" dirty="0"/>
              <a:t> </a:t>
            </a:r>
            <a:r>
              <a:rPr lang="en-US" altLang="zh-CN" sz="6000" dirty="0"/>
              <a:t>Exploit</a:t>
            </a:r>
            <a:r>
              <a:rPr lang="zh-CN" altLang="en-US" sz="6000" dirty="0"/>
              <a:t> </a:t>
            </a:r>
            <a:r>
              <a:rPr lang="en-US" altLang="zh-CN" sz="6000" dirty="0"/>
              <a:t>-</a:t>
            </a:r>
            <a:br>
              <a:rPr lang="en-US" altLang="zh-CN" sz="6000" dirty="0"/>
            </a:br>
            <a:r>
              <a:rPr lang="en-US" altLang="zh-CN" sz="6000" dirty="0"/>
              <a:t>Return</a:t>
            </a:r>
            <a:r>
              <a:rPr lang="zh-CN" altLang="en-US" sz="6000" dirty="0"/>
              <a:t> </a:t>
            </a:r>
            <a:r>
              <a:rPr lang="en-US" altLang="zh-CN" sz="6000" dirty="0"/>
              <a:t>Oriented</a:t>
            </a:r>
            <a:r>
              <a:rPr lang="zh-CN" altLang="en-US" sz="6000" dirty="0"/>
              <a:t> </a:t>
            </a:r>
            <a:r>
              <a:rPr lang="en-US" altLang="zh-CN" sz="6000" dirty="0"/>
              <a:t>Programming</a:t>
            </a:r>
            <a:r>
              <a:rPr lang="zh-CN" altLang="en-US" sz="6000" dirty="0"/>
              <a:t> </a:t>
            </a:r>
            <a:r>
              <a:rPr lang="en-US" altLang="zh-CN" sz="6000" dirty="0"/>
              <a:t>(ROP)</a:t>
            </a:r>
            <a:endParaRPr lang="en-US" sz="6000" dirty="0"/>
          </a:p>
        </p:txBody>
      </p:sp>
      <p:pic>
        <p:nvPicPr>
          <p:cNvPr id="5" name="Picture 4" descr="Graphical user interface, timeline&#10;&#10;Description automatically generated">
            <a:extLst>
              <a:ext uri="{FF2B5EF4-FFF2-40B4-BE49-F238E27FC236}">
                <a16:creationId xmlns:a16="http://schemas.microsoft.com/office/drawing/2014/main" id="{8D473C28-AB51-1645-96FA-5196E352B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 y="2362200"/>
            <a:ext cx="13004800" cy="2203814"/>
          </a:xfrm>
          <a:prstGeom prst="rect">
            <a:avLst/>
          </a:prstGeom>
        </p:spPr>
      </p:pic>
      <p:pic>
        <p:nvPicPr>
          <p:cNvPr id="1026" name="Picture 2" descr="ROP-Hunt: Detecting Return-Oriented Programming Attacks in Applications |  SpringerLink">
            <a:extLst>
              <a:ext uri="{FF2B5EF4-FFF2-40B4-BE49-F238E27FC236}">
                <a16:creationId xmlns:a16="http://schemas.microsoft.com/office/drawing/2014/main" id="{75243AE5-62FE-B845-938D-220DC63BA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7826" y="5179047"/>
            <a:ext cx="5011270" cy="39965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ED3D17-98F4-6A49-A2AD-015DB87F54CF}"/>
              </a:ext>
            </a:extLst>
          </p:cNvPr>
          <p:cNvSpPr/>
          <p:nvPr/>
        </p:nvSpPr>
        <p:spPr>
          <a:xfrm>
            <a:off x="160020" y="5144411"/>
            <a:ext cx="7485380" cy="4154984"/>
          </a:xfrm>
          <a:prstGeom prst="rect">
            <a:avLst/>
          </a:prstGeom>
        </p:spPr>
        <p:txBody>
          <a:bodyPr wrap="square">
            <a:spAutoFit/>
          </a:bodyPr>
          <a:lstStyle/>
          <a:p>
            <a:pPr algn="just"/>
            <a:r>
              <a:rPr lang="en-US" sz="2400" dirty="0"/>
              <a:t>In this technique, an attacker gains control of the call stack to hijack program control flow and then executes carefully chosen machine instruction sequences that are already present in the machine‘s memory, called “gadgets”.</a:t>
            </a:r>
            <a:r>
              <a:rPr lang="zh-CN" altLang="en-US" sz="2400" dirty="0"/>
              <a:t> </a:t>
            </a:r>
            <a:r>
              <a:rPr lang="en-US" sz="2400" dirty="0"/>
              <a:t>Each gadget typically ends in a return instruction and is located in a subroutine within the existing program and/or shared library code. Chained together, these gadgets allow an attacker to perform arbitrary operations on a machine employing defenses that thwart simpler attacks.</a:t>
            </a:r>
          </a:p>
          <a:p>
            <a:pPr algn="r"/>
            <a:r>
              <a:rPr lang="en-US" altLang="zh-CN" sz="2400" dirty="0"/>
              <a:t>--</a:t>
            </a:r>
            <a:r>
              <a:rPr lang="zh-CN" altLang="en-US" sz="2400" dirty="0"/>
              <a:t> </a:t>
            </a:r>
            <a:r>
              <a:rPr lang="en-US" altLang="zh-CN" sz="2400" dirty="0"/>
              <a:t>Wikipedia</a:t>
            </a:r>
            <a:r>
              <a:rPr lang="zh-CN" altLang="en-US" sz="2400" dirty="0"/>
              <a:t> </a:t>
            </a:r>
            <a:r>
              <a:rPr lang="en-US" altLang="zh-CN" sz="2400" dirty="0"/>
              <a:t>(</a:t>
            </a:r>
            <a:r>
              <a:rPr lang="en-US" altLang="zh-CN" sz="2400" dirty="0">
                <a:hlinkClick r:id="rId5"/>
              </a:rPr>
              <a:t>https://en.wikipedia.org/wiki/Return-oriented_programming</a:t>
            </a:r>
            <a:r>
              <a:rPr lang="en-US" altLang="zh-CN" sz="2400" dirty="0"/>
              <a:t>)</a:t>
            </a:r>
            <a:endParaRPr lang="en-US" sz="2400" dirty="0"/>
          </a:p>
        </p:txBody>
      </p:sp>
    </p:spTree>
    <p:extLst>
      <p:ext uri="{BB962C8B-B14F-4D97-AF65-F5344CB8AC3E}">
        <p14:creationId xmlns:p14="http://schemas.microsoft.com/office/powerpoint/2010/main" val="62700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29D6-F05B-DC41-946A-45F5083379CF}"/>
              </a:ext>
            </a:extLst>
          </p:cNvPr>
          <p:cNvSpPr>
            <a:spLocks noGrp="1"/>
          </p:cNvSpPr>
          <p:nvPr>
            <p:ph type="title"/>
          </p:nvPr>
        </p:nvSpPr>
        <p:spPr>
          <a:xfrm>
            <a:off x="482600" y="914400"/>
            <a:ext cx="11704320" cy="1625884"/>
          </a:xfrm>
        </p:spPr>
        <p:txBody>
          <a:bodyPr/>
          <a:lstStyle/>
          <a:p>
            <a:r>
              <a:rPr lang="en-US" altLang="zh-CN" sz="6000" dirty="0"/>
              <a:t>A</a:t>
            </a:r>
            <a:r>
              <a:rPr lang="zh-CN" altLang="en-US" sz="6000" dirty="0"/>
              <a:t> </a:t>
            </a:r>
            <a:r>
              <a:rPr lang="en-US" altLang="zh-CN" sz="6000" dirty="0"/>
              <a:t>More</a:t>
            </a:r>
            <a:r>
              <a:rPr lang="zh-CN" altLang="en-US" sz="6000" dirty="0"/>
              <a:t> </a:t>
            </a:r>
            <a:r>
              <a:rPr lang="en-US" altLang="zh-CN" sz="6000" dirty="0"/>
              <a:t>General</a:t>
            </a:r>
            <a:r>
              <a:rPr lang="zh-CN" altLang="en-US" sz="6000" dirty="0"/>
              <a:t> </a:t>
            </a:r>
            <a:r>
              <a:rPr lang="en-US" altLang="zh-CN" sz="6000" dirty="0"/>
              <a:t>Concept:</a:t>
            </a:r>
            <a:r>
              <a:rPr lang="zh-CN" altLang="en-US" sz="6000" dirty="0"/>
              <a:t> </a:t>
            </a:r>
            <a:br>
              <a:rPr lang="en-US" altLang="zh-CN" sz="6000" dirty="0"/>
            </a:br>
            <a:r>
              <a:rPr lang="en-US" altLang="zh-CN" sz="6000" dirty="0"/>
              <a:t>Memory</a:t>
            </a:r>
            <a:r>
              <a:rPr lang="zh-CN" altLang="en-US" sz="6000" dirty="0"/>
              <a:t> </a:t>
            </a:r>
            <a:r>
              <a:rPr lang="en-US" altLang="zh-CN" sz="6000" dirty="0"/>
              <a:t>Corruption</a:t>
            </a:r>
            <a:endParaRPr lang="en-US" sz="6000" dirty="0"/>
          </a:p>
        </p:txBody>
      </p:sp>
      <p:sp>
        <p:nvSpPr>
          <p:cNvPr id="4" name="Google Shape;216;p43">
            <a:extLst>
              <a:ext uri="{FF2B5EF4-FFF2-40B4-BE49-F238E27FC236}">
                <a16:creationId xmlns:a16="http://schemas.microsoft.com/office/drawing/2014/main" id="{FE214AE7-66A3-CE45-ABE4-FAA423218379}"/>
              </a:ext>
            </a:extLst>
          </p:cNvPr>
          <p:cNvSpPr txBox="1">
            <a:spLocks noGrp="1"/>
          </p:cNvSpPr>
          <p:nvPr>
            <p:ph type="body" idx="1"/>
          </p:nvPr>
        </p:nvSpPr>
        <p:spPr>
          <a:xfrm>
            <a:off x="7879882" y="3336758"/>
            <a:ext cx="509016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Python:</a:t>
            </a:r>
            <a:endParaRPr dirty="0"/>
          </a:p>
          <a:p>
            <a:pPr marL="0" lvl="0" indent="0" algn="l" rtl="0">
              <a:spcBef>
                <a:spcPts val="0"/>
              </a:spcBef>
              <a:spcAft>
                <a:spcPts val="0"/>
              </a:spcAft>
              <a:buNone/>
            </a:pPr>
            <a:endParaRPr sz="4800" dirty="0"/>
          </a:p>
          <a:p>
            <a:pPr marL="45720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&gt;&gt;&gt; a = [ 1, 2, 3 ]</a:t>
            </a:r>
            <a:endParaRPr sz="1800" dirty="0">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&gt;&gt;&gt; print a[10] = 0x41;</a:t>
            </a:r>
            <a:endParaRPr sz="1800" dirty="0">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1800" dirty="0" err="1">
                <a:latin typeface="Consolas"/>
                <a:ea typeface="Consolas"/>
                <a:cs typeface="Consolas"/>
                <a:sym typeface="Consolas"/>
              </a:rPr>
              <a:t>IndexError</a:t>
            </a:r>
            <a:r>
              <a:rPr lang="en" sz="1800" dirty="0">
                <a:latin typeface="Consolas"/>
                <a:ea typeface="Consolas"/>
                <a:cs typeface="Consolas"/>
                <a:sym typeface="Consolas"/>
              </a:rPr>
              <a:t>: list index out of range</a:t>
            </a:r>
            <a:endParaRPr sz="1800" dirty="0">
              <a:latin typeface="Consolas"/>
              <a:ea typeface="Consolas"/>
              <a:cs typeface="Consolas"/>
              <a:sym typeface="Consolas"/>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In C:</a:t>
            </a:r>
            <a:endParaRPr dirty="0"/>
          </a:p>
          <a:p>
            <a:pPr marL="0" lvl="0" indent="0" algn="l" rtl="0">
              <a:spcBef>
                <a:spcPts val="0"/>
              </a:spcBef>
              <a:spcAft>
                <a:spcPts val="0"/>
              </a:spcAft>
              <a:buNone/>
            </a:pPr>
            <a:endParaRPr sz="4800" dirty="0"/>
          </a:p>
          <a:p>
            <a:pPr marL="0" lvl="0" indent="0" algn="l" rtl="0">
              <a:spcBef>
                <a:spcPts val="0"/>
              </a:spcBef>
              <a:spcAft>
                <a:spcPts val="0"/>
              </a:spcAft>
              <a:buNone/>
            </a:pPr>
            <a:r>
              <a:rPr lang="en" sz="1800" dirty="0">
                <a:latin typeface="Consolas"/>
                <a:ea typeface="Consolas"/>
                <a:cs typeface="Consolas"/>
                <a:sym typeface="Consolas"/>
              </a:rPr>
              <a:t>	int a[3] = { 1, 2, 3 };</a:t>
            </a:r>
            <a:endParaRPr sz="1800" dirty="0">
              <a:latin typeface="Consolas"/>
              <a:ea typeface="Consolas"/>
              <a:cs typeface="Consolas"/>
              <a:sym typeface="Consolas"/>
            </a:endParaRPr>
          </a:p>
          <a:p>
            <a:pPr marL="0" lvl="0" indent="0" algn="l" rtl="0">
              <a:spcBef>
                <a:spcPts val="0"/>
              </a:spcBef>
              <a:spcAft>
                <a:spcPts val="0"/>
              </a:spcAft>
              <a:buNone/>
            </a:pPr>
            <a:r>
              <a:rPr lang="en" sz="1800" dirty="0">
                <a:latin typeface="Consolas"/>
                <a:ea typeface="Consolas"/>
                <a:cs typeface="Consolas"/>
                <a:sym typeface="Consolas"/>
              </a:rPr>
              <a:t>	a[10] = 0x41;</a:t>
            </a:r>
            <a:endParaRPr sz="1800" dirty="0">
              <a:latin typeface="Consolas"/>
              <a:ea typeface="Consolas"/>
              <a:cs typeface="Consolas"/>
              <a:sym typeface="Consolas"/>
            </a:endParaRPr>
          </a:p>
          <a:p>
            <a:pPr marL="0" lvl="0" indent="0" algn="l" rtl="0">
              <a:spcBef>
                <a:spcPts val="0"/>
              </a:spcBef>
              <a:spcAft>
                <a:spcPts val="0"/>
              </a:spcAft>
              <a:buNone/>
            </a:pPr>
            <a:r>
              <a:rPr lang="en" sz="1800" dirty="0">
                <a:latin typeface="Consolas"/>
                <a:ea typeface="Consolas"/>
                <a:cs typeface="Consolas"/>
                <a:sym typeface="Consolas"/>
              </a:rPr>
              <a:t>	// no problem!</a:t>
            </a:r>
            <a:endParaRPr sz="1800" dirty="0">
              <a:latin typeface="Consolas"/>
              <a:ea typeface="Consolas"/>
              <a:cs typeface="Consolas"/>
              <a:sym typeface="Consolas"/>
            </a:endParaRPr>
          </a:p>
          <a:p>
            <a:pPr marL="0" lvl="0" indent="0" algn="l" rtl="0">
              <a:spcBef>
                <a:spcPts val="0"/>
              </a:spcBef>
              <a:spcAft>
                <a:spcPts val="0"/>
              </a:spcAft>
              <a:buNone/>
            </a:pPr>
            <a:endParaRPr sz="1200" dirty="0">
              <a:latin typeface="Consolas"/>
              <a:ea typeface="Consolas"/>
              <a:cs typeface="Consolas"/>
              <a:sym typeface="Consolas"/>
            </a:endParaRPr>
          </a:p>
        </p:txBody>
      </p:sp>
      <p:sp>
        <p:nvSpPr>
          <p:cNvPr id="6" name="Rectangle 5">
            <a:extLst>
              <a:ext uri="{FF2B5EF4-FFF2-40B4-BE49-F238E27FC236}">
                <a16:creationId xmlns:a16="http://schemas.microsoft.com/office/drawing/2014/main" id="{C49ED4C4-DE7C-254D-BD62-7417A671E4BF}"/>
              </a:ext>
            </a:extLst>
          </p:cNvPr>
          <p:cNvSpPr/>
          <p:nvPr/>
        </p:nvSpPr>
        <p:spPr>
          <a:xfrm>
            <a:off x="787400" y="3352800"/>
            <a:ext cx="6502400" cy="4031873"/>
          </a:xfrm>
          <a:prstGeom prst="rect">
            <a:avLst/>
          </a:prstGeom>
        </p:spPr>
        <p:txBody>
          <a:bodyPr>
            <a:spAutoFit/>
          </a:bodyPr>
          <a:lstStyle/>
          <a:p>
            <a:pPr algn="l"/>
            <a:r>
              <a:rPr lang="en-US" sz="3200" dirty="0"/>
              <a:t>Modern programming languages like C and C++ have powerful features of explicit memory management and pointer arithmetic. These features are designed for developing efficient applications and system software. However, these features</a:t>
            </a:r>
            <a:r>
              <a:rPr lang="zh-CN" altLang="en-US" sz="3200" dirty="0"/>
              <a:t> </a:t>
            </a:r>
            <a:r>
              <a:rPr lang="en-US" altLang="zh-CN" sz="3200" dirty="0"/>
              <a:t>cannot</a:t>
            </a:r>
            <a:r>
              <a:rPr lang="zh-CN" altLang="en-US" sz="3200" dirty="0"/>
              <a:t> </a:t>
            </a:r>
            <a:r>
              <a:rPr lang="en-US" altLang="zh-CN" sz="3200" dirty="0"/>
              <a:t>ensure</a:t>
            </a:r>
            <a:r>
              <a:rPr lang="zh-CN" altLang="en-US" sz="3200" dirty="0"/>
              <a:t> </a:t>
            </a:r>
            <a:r>
              <a:rPr lang="en-US" altLang="zh-CN" sz="3200" dirty="0"/>
              <a:t>the</a:t>
            </a:r>
            <a:r>
              <a:rPr lang="zh-CN" altLang="en-US" sz="3200" dirty="0"/>
              <a:t> </a:t>
            </a:r>
            <a:r>
              <a:rPr lang="en-US" altLang="zh-CN" sz="3200" dirty="0"/>
              <a:t>memory</a:t>
            </a:r>
            <a:r>
              <a:rPr lang="zh-CN" altLang="en-US" sz="3200" dirty="0"/>
              <a:t> </a:t>
            </a:r>
            <a:r>
              <a:rPr lang="en-US" altLang="zh-CN" sz="3200" dirty="0"/>
              <a:t>is</a:t>
            </a:r>
            <a:r>
              <a:rPr lang="zh-CN" altLang="en-US" sz="3200" dirty="0"/>
              <a:t> </a:t>
            </a:r>
            <a:r>
              <a:rPr lang="en-US" altLang="zh-CN" sz="3200" dirty="0"/>
              <a:t>used</a:t>
            </a:r>
            <a:r>
              <a:rPr lang="zh-CN" altLang="en-US" sz="3200" dirty="0"/>
              <a:t> </a:t>
            </a:r>
            <a:r>
              <a:rPr lang="en-US" altLang="zh-CN" sz="3200" dirty="0"/>
              <a:t>in</a:t>
            </a:r>
            <a:r>
              <a:rPr lang="zh-CN" altLang="en-US" sz="3200" dirty="0"/>
              <a:t> </a:t>
            </a:r>
            <a:r>
              <a:rPr lang="en-US" altLang="zh-CN" sz="3200" dirty="0"/>
              <a:t>the</a:t>
            </a:r>
            <a:r>
              <a:rPr lang="zh-CN" altLang="en-US" sz="3200" dirty="0"/>
              <a:t> </a:t>
            </a:r>
            <a:r>
              <a:rPr lang="en-US" altLang="zh-CN" sz="3200" dirty="0"/>
              <a:t>correct</a:t>
            </a:r>
            <a:r>
              <a:rPr lang="zh-CN" altLang="en-US" sz="3200" dirty="0"/>
              <a:t> </a:t>
            </a:r>
            <a:r>
              <a:rPr lang="en-US" altLang="zh-CN" sz="3200" dirty="0"/>
              <a:t>way</a:t>
            </a:r>
            <a:endParaRPr lang="en-US" sz="3200" dirty="0"/>
          </a:p>
        </p:txBody>
      </p:sp>
    </p:spTree>
    <p:extLst>
      <p:ext uri="{BB962C8B-B14F-4D97-AF65-F5344CB8AC3E}">
        <p14:creationId xmlns:p14="http://schemas.microsoft.com/office/powerpoint/2010/main" val="318369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A50A-5047-9741-A249-325236235ADA}"/>
              </a:ext>
            </a:extLst>
          </p:cNvPr>
          <p:cNvSpPr>
            <a:spLocks noGrp="1"/>
          </p:cNvSpPr>
          <p:nvPr>
            <p:ph type="title"/>
          </p:nvPr>
        </p:nvSpPr>
        <p:spPr/>
        <p:txBody>
          <a:bodyPr/>
          <a:lstStyle/>
          <a:p>
            <a:r>
              <a:rPr lang="en-US" altLang="zh-CN" dirty="0"/>
              <a:t>Recap</a:t>
            </a:r>
            <a:endParaRPr lang="en-US" dirty="0"/>
          </a:p>
        </p:txBody>
      </p:sp>
      <p:sp>
        <p:nvSpPr>
          <p:cNvPr id="3" name="Content Placeholder 2">
            <a:extLst>
              <a:ext uri="{FF2B5EF4-FFF2-40B4-BE49-F238E27FC236}">
                <a16:creationId xmlns:a16="http://schemas.microsoft.com/office/drawing/2014/main" id="{ADE8DE80-AEDF-5547-9030-7B26E4C0671A}"/>
              </a:ext>
            </a:extLst>
          </p:cNvPr>
          <p:cNvSpPr>
            <a:spLocks noGrp="1"/>
          </p:cNvSpPr>
          <p:nvPr>
            <p:ph idx="1"/>
          </p:nvPr>
        </p:nvSpPr>
        <p:spPr/>
        <p:txBody>
          <a:bodyPr/>
          <a:lstStyle/>
          <a:p>
            <a:r>
              <a:rPr lang="en-US" altLang="zh-CN" dirty="0"/>
              <a:t>We</a:t>
            </a:r>
            <a:r>
              <a:rPr lang="zh-CN" altLang="en-US" dirty="0"/>
              <a:t> </a:t>
            </a:r>
            <a:r>
              <a:rPr lang="en-US" altLang="zh-CN" dirty="0"/>
              <a:t>have</a:t>
            </a:r>
            <a:r>
              <a:rPr lang="zh-CN" altLang="en-US" dirty="0"/>
              <a:t> </a:t>
            </a:r>
            <a:r>
              <a:rPr lang="en-US" altLang="zh-CN" dirty="0"/>
              <a:t>learned</a:t>
            </a:r>
            <a:r>
              <a:rPr lang="zh-CN" altLang="en-US" dirty="0"/>
              <a:t> </a:t>
            </a:r>
            <a:r>
              <a:rPr lang="en-US" altLang="zh-CN" dirty="0"/>
              <a:t>about</a:t>
            </a:r>
          </a:p>
          <a:p>
            <a:pPr lvl="1"/>
            <a:r>
              <a:rPr lang="en-US" altLang="zh-CN" dirty="0"/>
              <a:t>Communication</a:t>
            </a:r>
            <a:r>
              <a:rPr lang="zh-CN" altLang="en-US" dirty="0"/>
              <a:t> </a:t>
            </a:r>
            <a:r>
              <a:rPr lang="en-US" altLang="zh-CN" dirty="0"/>
              <a:t>security</a:t>
            </a:r>
          </a:p>
          <a:p>
            <a:pPr lvl="1"/>
            <a:r>
              <a:rPr lang="en-US" altLang="zh-CN" dirty="0"/>
              <a:t>Web</a:t>
            </a:r>
            <a:r>
              <a:rPr lang="zh-CN" altLang="en-US" dirty="0"/>
              <a:t> </a:t>
            </a:r>
            <a:r>
              <a:rPr lang="en-US" altLang="zh-CN" dirty="0"/>
              <a:t>security</a:t>
            </a:r>
          </a:p>
          <a:p>
            <a:pPr lvl="1"/>
            <a:r>
              <a:rPr lang="en-US" altLang="zh-CN" dirty="0"/>
              <a:t>Network</a:t>
            </a:r>
            <a:r>
              <a:rPr lang="zh-CN" altLang="en-US" dirty="0"/>
              <a:t> </a:t>
            </a:r>
            <a:r>
              <a:rPr lang="en-US" altLang="zh-CN" dirty="0"/>
              <a:t>security</a:t>
            </a:r>
          </a:p>
          <a:p>
            <a:r>
              <a:rPr lang="en-US" altLang="zh-CN" dirty="0"/>
              <a:t>Next:</a:t>
            </a:r>
            <a:r>
              <a:rPr lang="zh-CN" altLang="en-US" dirty="0"/>
              <a:t> </a:t>
            </a:r>
            <a:r>
              <a:rPr lang="en-US" altLang="zh-CN" dirty="0"/>
              <a:t>Application</a:t>
            </a:r>
            <a:r>
              <a:rPr lang="zh-CN" altLang="en-US" dirty="0"/>
              <a:t> </a:t>
            </a:r>
            <a:r>
              <a:rPr lang="en-US" altLang="zh-CN" dirty="0"/>
              <a:t>security</a:t>
            </a:r>
          </a:p>
          <a:p>
            <a:pPr lvl="1"/>
            <a:r>
              <a:rPr lang="en-US" altLang="zh-CN" dirty="0"/>
              <a:t>Today:</a:t>
            </a:r>
            <a:r>
              <a:rPr lang="zh-CN" altLang="en-US" dirty="0"/>
              <a:t> </a:t>
            </a:r>
            <a:r>
              <a:rPr lang="en-US" altLang="zh-CN" dirty="0"/>
              <a:t>Software</a:t>
            </a:r>
            <a:r>
              <a:rPr lang="zh-CN" altLang="en-US" dirty="0"/>
              <a:t> </a:t>
            </a:r>
            <a:r>
              <a:rPr lang="en-US" altLang="zh-CN" dirty="0"/>
              <a:t>vulnerabilities</a:t>
            </a:r>
            <a:r>
              <a:rPr lang="zh-CN" altLang="en-US" dirty="0"/>
              <a:t> </a:t>
            </a:r>
            <a:r>
              <a:rPr lang="en-US" altLang="zh-CN" dirty="0"/>
              <a:t>and</a:t>
            </a:r>
            <a:r>
              <a:rPr lang="zh-CN" altLang="en-US" dirty="0"/>
              <a:t> </a:t>
            </a:r>
            <a:r>
              <a:rPr lang="en-US" altLang="zh-CN" dirty="0"/>
              <a:t>exploits</a:t>
            </a:r>
            <a:endParaRPr lang="en-US" dirty="0"/>
          </a:p>
        </p:txBody>
      </p:sp>
    </p:spTree>
    <p:extLst>
      <p:ext uri="{BB962C8B-B14F-4D97-AF65-F5344CB8AC3E}">
        <p14:creationId xmlns:p14="http://schemas.microsoft.com/office/powerpoint/2010/main" val="372305837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9"/>
          <p:cNvSpPr txBox="1">
            <a:spLocks noGrp="1"/>
          </p:cNvSpPr>
          <p:nvPr>
            <p:ph type="title"/>
          </p:nvPr>
        </p:nvSpPr>
        <p:spPr>
          <a:xfrm>
            <a:off x="650240" y="457200"/>
            <a:ext cx="1210056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US" altLang="zh-CN" dirty="0"/>
              <a:t>Categories</a:t>
            </a:r>
            <a:r>
              <a:rPr lang="zh-CN" altLang="en-US" dirty="0"/>
              <a:t> </a:t>
            </a:r>
            <a:r>
              <a:rPr lang="en" dirty="0"/>
              <a:t>Memory Corruption</a:t>
            </a:r>
            <a:endParaRPr dirty="0"/>
          </a:p>
        </p:txBody>
      </p:sp>
      <p:sp>
        <p:nvSpPr>
          <p:cNvPr id="534" name="Google Shape;534;p59"/>
          <p:cNvSpPr txBox="1">
            <a:spLocks noGrp="1"/>
          </p:cNvSpPr>
          <p:nvPr>
            <p:ph type="body" idx="1"/>
          </p:nvPr>
        </p:nvSpPr>
        <p:spPr>
          <a:xfrm>
            <a:off x="679651" y="1676613"/>
            <a:ext cx="11704320" cy="5298773"/>
          </a:xfrm>
          <a:prstGeom prst="rect">
            <a:avLst/>
          </a:prstGeom>
        </p:spPr>
        <p:txBody>
          <a:bodyPr spcFirstLastPara="1" wrap="square" lIns="130027" tIns="130027" rIns="130027" bIns="130027" anchor="t" anchorCtr="0">
            <a:noAutofit/>
          </a:bodyPr>
          <a:lstStyle/>
          <a:p>
            <a:pPr>
              <a:spcBef>
                <a:spcPts val="0"/>
              </a:spcBef>
            </a:pPr>
            <a:r>
              <a:rPr lang="en" dirty="0"/>
              <a:t>Buffer overflow</a:t>
            </a:r>
            <a:endParaRPr dirty="0"/>
          </a:p>
          <a:p>
            <a:pPr lvl="1"/>
            <a:r>
              <a:rPr lang="en" sz="3200" dirty="0"/>
              <a:t>Stack buffer overflow</a:t>
            </a:r>
            <a:endParaRPr sz="3200" dirty="0"/>
          </a:p>
          <a:p>
            <a:pPr lvl="1"/>
            <a:r>
              <a:rPr lang="en" sz="3200" dirty="0"/>
              <a:t>Heap buffer overflow</a:t>
            </a:r>
          </a:p>
          <a:p>
            <a:pPr marL="848911" lvl="1" indent="0">
              <a:buNone/>
            </a:pPr>
            <a:endParaRPr sz="3600" dirty="0"/>
          </a:p>
          <a:p>
            <a:pPr>
              <a:spcBef>
                <a:spcPts val="0"/>
              </a:spcBef>
            </a:pPr>
            <a:r>
              <a:rPr lang="en" dirty="0"/>
              <a:t>Integer overflow</a:t>
            </a:r>
            <a:endParaRPr dirty="0"/>
          </a:p>
          <a:p>
            <a:pPr lvl="1"/>
            <a:r>
              <a:rPr lang="en" sz="3200" dirty="0" err="1"/>
              <a:t>Signedness</a:t>
            </a:r>
            <a:r>
              <a:rPr lang="en" sz="3200" dirty="0"/>
              <a:t> </a:t>
            </a:r>
            <a:r>
              <a:rPr lang="en" sz="3200" dirty="0" err="1"/>
              <a:t>mixups</a:t>
            </a:r>
            <a:endParaRPr sz="3200" dirty="0"/>
          </a:p>
          <a:p>
            <a:pPr lvl="1"/>
            <a:r>
              <a:rPr lang="en" sz="3200" dirty="0"/>
              <a:t>Integer wrap around</a:t>
            </a:r>
          </a:p>
          <a:p>
            <a:pPr marL="848911" lvl="1" indent="0">
              <a:buNone/>
            </a:pPr>
            <a:endParaRPr sz="3200" dirty="0"/>
          </a:p>
          <a:p>
            <a:pPr>
              <a:spcBef>
                <a:spcPts val="0"/>
              </a:spcBef>
            </a:pPr>
            <a:r>
              <a:rPr lang="en" dirty="0"/>
              <a:t>Format string (rarely </a:t>
            </a:r>
            <a:r>
              <a:rPr lang="en-US" altLang="zh-CN" dirty="0"/>
              <a:t>happening</a:t>
            </a:r>
            <a:r>
              <a:rPr lang="zh-CN" altLang="en-US" dirty="0"/>
              <a:t> </a:t>
            </a:r>
            <a:r>
              <a:rPr lang="en" dirty="0"/>
              <a:t>today)</a:t>
            </a:r>
          </a:p>
          <a:p>
            <a:pPr>
              <a:spcBef>
                <a:spcPts val="0"/>
              </a:spcBef>
            </a:pPr>
            <a:endParaRPr dirty="0"/>
          </a:p>
          <a:p>
            <a:pPr>
              <a:spcBef>
                <a:spcPts val="0"/>
              </a:spcBef>
            </a:pPr>
            <a:r>
              <a:rPr lang="en" dirty="0"/>
              <a:t>Uninitialized memory</a:t>
            </a:r>
            <a:endParaRPr dirty="0"/>
          </a:p>
          <a:p>
            <a:pPr>
              <a:spcBef>
                <a:spcPts val="0"/>
              </a:spcBef>
            </a:pPr>
            <a:endParaRPr lang="en" dirty="0"/>
          </a:p>
          <a:p>
            <a:pPr>
              <a:spcBef>
                <a:spcPts val="0"/>
              </a:spcBef>
            </a:pPr>
            <a:r>
              <a:rPr lang="en" dirty="0"/>
              <a:t>Use after free</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9"/>
          <p:cNvSpPr txBox="1">
            <a:spLocks noGrp="1"/>
          </p:cNvSpPr>
          <p:nvPr>
            <p:ph type="title"/>
          </p:nvPr>
        </p:nvSpPr>
        <p:spPr>
          <a:xfrm>
            <a:off x="650240" y="457200"/>
            <a:ext cx="1210056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US" altLang="zh-CN" dirty="0"/>
              <a:t>Categories </a:t>
            </a:r>
            <a:r>
              <a:rPr lang="en-US" dirty="0"/>
              <a:t>Memory Corruption</a:t>
            </a:r>
          </a:p>
        </p:txBody>
      </p:sp>
      <p:sp>
        <p:nvSpPr>
          <p:cNvPr id="534" name="Google Shape;534;p59"/>
          <p:cNvSpPr txBox="1">
            <a:spLocks noGrp="1"/>
          </p:cNvSpPr>
          <p:nvPr>
            <p:ph type="body" idx="1"/>
          </p:nvPr>
        </p:nvSpPr>
        <p:spPr>
          <a:xfrm>
            <a:off x="679651" y="1676613"/>
            <a:ext cx="11704320" cy="5298773"/>
          </a:xfrm>
          <a:prstGeom prst="rect">
            <a:avLst/>
          </a:prstGeom>
        </p:spPr>
        <p:txBody>
          <a:bodyPr spcFirstLastPara="1" wrap="square" lIns="130027" tIns="130027" rIns="130027" bIns="130027" anchor="t" anchorCtr="0">
            <a:noAutofit/>
          </a:bodyPr>
          <a:lstStyle/>
          <a:p>
            <a:pPr>
              <a:spcBef>
                <a:spcPts val="0"/>
              </a:spcBef>
            </a:pPr>
            <a:r>
              <a:rPr lang="en" dirty="0"/>
              <a:t>Buffer overflow</a:t>
            </a:r>
            <a:endParaRPr dirty="0"/>
          </a:p>
          <a:p>
            <a:pPr lvl="1"/>
            <a:r>
              <a:rPr lang="en" sz="3200" dirty="0"/>
              <a:t>Stack buffer overflow</a:t>
            </a:r>
            <a:endParaRPr sz="3200" dirty="0"/>
          </a:p>
          <a:p>
            <a:pPr lvl="1"/>
            <a:r>
              <a:rPr lang="en" sz="3200" dirty="0"/>
              <a:t>Heap buffer overflow</a:t>
            </a:r>
          </a:p>
          <a:p>
            <a:pPr marL="848911" lvl="1" indent="0">
              <a:buNone/>
            </a:pPr>
            <a:endParaRPr sz="3600" dirty="0"/>
          </a:p>
          <a:p>
            <a:pPr>
              <a:spcBef>
                <a:spcPts val="0"/>
              </a:spcBef>
            </a:pPr>
            <a:r>
              <a:rPr lang="en" dirty="0"/>
              <a:t>Integer overflow</a:t>
            </a:r>
            <a:endParaRPr dirty="0"/>
          </a:p>
          <a:p>
            <a:pPr lvl="1"/>
            <a:r>
              <a:rPr lang="en" sz="3200" dirty="0" err="1"/>
              <a:t>Signedness</a:t>
            </a:r>
            <a:r>
              <a:rPr lang="en" sz="3200" dirty="0"/>
              <a:t> </a:t>
            </a:r>
            <a:r>
              <a:rPr lang="en" sz="3200" dirty="0" err="1"/>
              <a:t>mixups</a:t>
            </a:r>
            <a:endParaRPr sz="3200" dirty="0"/>
          </a:p>
          <a:p>
            <a:pPr lvl="1"/>
            <a:r>
              <a:rPr lang="en" sz="3200" dirty="0"/>
              <a:t>Integer wrap around</a:t>
            </a:r>
          </a:p>
          <a:p>
            <a:pPr marL="848911" lvl="1" indent="0">
              <a:buNone/>
            </a:pPr>
            <a:endParaRPr sz="3200" dirty="0"/>
          </a:p>
          <a:p>
            <a:pPr>
              <a:spcBef>
                <a:spcPts val="0"/>
              </a:spcBef>
            </a:pPr>
            <a:r>
              <a:rPr lang="en" dirty="0"/>
              <a:t>Format string (rarely </a:t>
            </a:r>
            <a:r>
              <a:rPr lang="en-US" altLang="zh-CN" dirty="0"/>
              <a:t>happening</a:t>
            </a:r>
            <a:r>
              <a:rPr lang="zh-CN" altLang="en-US" dirty="0"/>
              <a:t> </a:t>
            </a:r>
            <a:r>
              <a:rPr lang="en" dirty="0"/>
              <a:t>today)</a:t>
            </a:r>
          </a:p>
          <a:p>
            <a:pPr>
              <a:spcBef>
                <a:spcPts val="0"/>
              </a:spcBef>
            </a:pPr>
            <a:endParaRPr dirty="0"/>
          </a:p>
          <a:p>
            <a:pPr>
              <a:spcBef>
                <a:spcPts val="0"/>
              </a:spcBef>
            </a:pPr>
            <a:r>
              <a:rPr lang="en" dirty="0"/>
              <a:t>Uninitialized memory</a:t>
            </a:r>
            <a:endParaRPr dirty="0"/>
          </a:p>
          <a:p>
            <a:pPr>
              <a:spcBef>
                <a:spcPts val="0"/>
              </a:spcBef>
            </a:pPr>
            <a:endParaRPr lang="en" dirty="0"/>
          </a:p>
          <a:p>
            <a:pPr>
              <a:spcBef>
                <a:spcPts val="0"/>
              </a:spcBef>
            </a:pPr>
            <a:r>
              <a:rPr lang="en" dirty="0"/>
              <a:t>Use after free</a:t>
            </a:r>
            <a:endParaRPr dirty="0"/>
          </a:p>
        </p:txBody>
      </p:sp>
    </p:spTree>
    <p:extLst>
      <p:ext uri="{BB962C8B-B14F-4D97-AF65-F5344CB8AC3E}">
        <p14:creationId xmlns:p14="http://schemas.microsoft.com/office/powerpoint/2010/main" val="138313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4"/>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US" altLang="zh-CN" sz="5400" dirty="0"/>
              <a:t>Consequences</a:t>
            </a:r>
            <a:r>
              <a:rPr lang="zh-CN" altLang="en-US" sz="5400" dirty="0"/>
              <a:t> </a:t>
            </a:r>
            <a:r>
              <a:rPr lang="en-US" altLang="zh-CN" sz="5400" dirty="0"/>
              <a:t>of</a:t>
            </a:r>
            <a:r>
              <a:rPr lang="zh-CN" altLang="en-US" sz="5400" dirty="0"/>
              <a:t> </a:t>
            </a:r>
            <a:r>
              <a:rPr lang="en" sz="5400" dirty="0"/>
              <a:t>Memory </a:t>
            </a:r>
            <a:r>
              <a:rPr lang="en-US" altLang="zh-CN" sz="5400" dirty="0"/>
              <a:t>Corruption</a:t>
            </a:r>
            <a:endParaRPr sz="5400" dirty="0"/>
          </a:p>
        </p:txBody>
      </p:sp>
      <p:sp>
        <p:nvSpPr>
          <p:cNvPr id="452" name="Google Shape;452;p54"/>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None/>
            </a:pPr>
            <a:r>
              <a:rPr lang="en" dirty="0"/>
              <a:t>In the presence of memory corruption vulnerabilities, what can we corrupt?</a:t>
            </a:r>
            <a:endParaRPr dirty="0"/>
          </a:p>
          <a:p>
            <a:pPr marL="0" indent="0">
              <a:spcBef>
                <a:spcPts val="0"/>
              </a:spcBef>
              <a:buNone/>
            </a:pPr>
            <a:endParaRPr dirty="0"/>
          </a:p>
          <a:p>
            <a:pPr indent="-451549">
              <a:spcBef>
                <a:spcPts val="0"/>
              </a:spcBef>
              <a:buSzPts val="1400"/>
              <a:buAutoNum type="arabicPeriod"/>
            </a:pPr>
            <a:r>
              <a:rPr lang="en" sz="1991" dirty="0"/>
              <a:t>Memory that doesn't influence anything. (Boring)</a:t>
            </a:r>
            <a:endParaRPr sz="1991" dirty="0"/>
          </a:p>
          <a:p>
            <a:pPr indent="-451549">
              <a:spcBef>
                <a:spcPts val="0"/>
              </a:spcBef>
              <a:buSzPts val="1400"/>
              <a:buAutoNum type="arabicPeriod"/>
            </a:pPr>
            <a:r>
              <a:rPr lang="en" sz="1991" dirty="0"/>
              <a:t>Memory that is used in a </a:t>
            </a:r>
            <a:r>
              <a:rPr lang="en" sz="1991" b="1" dirty="0">
                <a:latin typeface="Roboto"/>
                <a:ea typeface="Roboto"/>
                <a:cs typeface="Roboto"/>
                <a:sym typeface="Roboto"/>
              </a:rPr>
              <a:t>value</a:t>
            </a:r>
            <a:r>
              <a:rPr lang="en" sz="1991" dirty="0"/>
              <a:t> to influence mathematical operations, conditional jumps, </a:t>
            </a:r>
            <a:r>
              <a:rPr lang="en" sz="1991" dirty="0" err="1"/>
              <a:t>etc</a:t>
            </a:r>
            <a:r>
              <a:rPr lang="en" sz="1991" dirty="0"/>
              <a:t> (such as the win variable).</a:t>
            </a:r>
            <a:endParaRPr sz="1991" dirty="0"/>
          </a:p>
          <a:p>
            <a:pPr indent="-451549">
              <a:spcBef>
                <a:spcPts val="0"/>
              </a:spcBef>
              <a:buSzPts val="1400"/>
              <a:buAutoNum type="arabicPeriod"/>
            </a:pPr>
            <a:r>
              <a:rPr lang="en" sz="1991" dirty="0"/>
              <a:t>Memory that is used as a </a:t>
            </a:r>
            <a:r>
              <a:rPr lang="en" sz="1991" b="1" dirty="0">
                <a:latin typeface="Roboto"/>
                <a:ea typeface="Roboto"/>
                <a:cs typeface="Roboto"/>
                <a:sym typeface="Roboto"/>
              </a:rPr>
              <a:t>read pointer</a:t>
            </a:r>
            <a:r>
              <a:rPr lang="en" sz="1991" dirty="0"/>
              <a:t> (or offset), allowing us to force the program to access arbitrary memory.</a:t>
            </a:r>
            <a:endParaRPr sz="1991" dirty="0"/>
          </a:p>
          <a:p>
            <a:pPr indent="-451549">
              <a:spcBef>
                <a:spcPts val="0"/>
              </a:spcBef>
              <a:buSzPts val="1400"/>
              <a:buAutoNum type="arabicPeriod"/>
            </a:pPr>
            <a:r>
              <a:rPr lang="en" sz="1991" dirty="0"/>
              <a:t>Memory that is used as a </a:t>
            </a:r>
            <a:r>
              <a:rPr lang="en" sz="1991" b="1" dirty="0">
                <a:latin typeface="Roboto"/>
                <a:ea typeface="Roboto"/>
                <a:cs typeface="Roboto"/>
                <a:sym typeface="Roboto"/>
              </a:rPr>
              <a:t>write pointer</a:t>
            </a:r>
            <a:r>
              <a:rPr lang="en" sz="1991" dirty="0"/>
              <a:t> (or offset), allowing us to force the program to overwrite arbitrary memory.</a:t>
            </a:r>
            <a:endParaRPr sz="1991" dirty="0"/>
          </a:p>
          <a:p>
            <a:pPr indent="-451549">
              <a:spcBef>
                <a:spcPts val="0"/>
              </a:spcBef>
              <a:buSzPts val="1400"/>
              <a:buAutoNum type="arabicPeriod"/>
            </a:pPr>
            <a:r>
              <a:rPr lang="en" sz="1991" dirty="0"/>
              <a:t>Memory that is used as a </a:t>
            </a:r>
            <a:r>
              <a:rPr lang="en" sz="1991" b="1" dirty="0">
                <a:latin typeface="Roboto"/>
                <a:ea typeface="Roboto"/>
                <a:cs typeface="Roboto"/>
                <a:sym typeface="Roboto"/>
              </a:rPr>
              <a:t>code pointer</a:t>
            </a:r>
            <a:r>
              <a:rPr lang="en" sz="1991" dirty="0"/>
              <a:t> (or offset), allowing us to redirect program execution!</a:t>
            </a:r>
            <a:endParaRPr sz="1991" dirty="0"/>
          </a:p>
          <a:p>
            <a:pPr marL="0" indent="0">
              <a:spcBef>
                <a:spcPts val="0"/>
              </a:spcBef>
              <a:buNone/>
            </a:pPr>
            <a:endParaRPr dirty="0"/>
          </a:p>
          <a:p>
            <a:pPr marL="0" indent="0">
              <a:spcBef>
                <a:spcPts val="0"/>
              </a:spcBef>
              <a:buNone/>
            </a:pPr>
            <a:r>
              <a:rPr lang="en" dirty="0"/>
              <a:t>Typically, you use one or more vulnerabilities to achieve</a:t>
            </a:r>
            <a:endParaRPr dirty="0"/>
          </a:p>
          <a:p>
            <a:pPr marL="0" indent="0">
              <a:spcBef>
                <a:spcPts val="0"/>
              </a:spcBef>
              <a:buNone/>
            </a:pPr>
            <a:r>
              <a:rPr lang="en" dirty="0"/>
              <a:t>multiple of these effects.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0"/>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a:t>Memory Corruption: Classic Stack Buffer Overflow</a:t>
            </a:r>
            <a:endParaRPr/>
          </a:p>
        </p:txBody>
      </p:sp>
      <p:sp>
        <p:nvSpPr>
          <p:cNvPr id="540" name="Google Shape;540;p60"/>
          <p:cNvSpPr txBox="1">
            <a:spLocks noGrp="1"/>
          </p:cNvSpPr>
          <p:nvPr>
            <p:ph type="body" idx="1"/>
          </p:nvPr>
        </p:nvSpPr>
        <p:spPr>
          <a:xfrm>
            <a:off x="650240" y="2731560"/>
            <a:ext cx="11704320" cy="5298773"/>
          </a:xfrm>
          <a:prstGeom prst="rect">
            <a:avLst/>
          </a:prstGeom>
        </p:spPr>
        <p:txBody>
          <a:bodyPr spcFirstLastPara="1" wrap="square" lIns="130027" tIns="130027" rIns="130027" bIns="130027" anchor="t" anchorCtr="0">
            <a:noAutofit/>
          </a:bodyPr>
          <a:lstStyle/>
          <a:p>
            <a:pPr marL="0" indent="0">
              <a:spcBef>
                <a:spcPts val="0"/>
              </a:spcBef>
              <a:buNone/>
            </a:pPr>
            <a:r>
              <a:rPr lang="en" dirty="0"/>
              <a:t>Because C does not implicitly track buffer sizes, simple overwrites are common.</a:t>
            </a:r>
            <a:endParaRPr dirty="0"/>
          </a:p>
          <a:p>
            <a:pPr marL="0" indent="0">
              <a:spcBef>
                <a:spcPts val="0"/>
              </a:spcBef>
              <a:buNone/>
            </a:pPr>
            <a:endParaRPr dirty="0"/>
          </a:p>
          <a:p>
            <a:pPr marL="0" indent="0">
              <a:spcBef>
                <a:spcPts val="0"/>
              </a:spcBef>
              <a:buNone/>
            </a:pPr>
            <a:r>
              <a:rPr lang="en" dirty="0"/>
              <a:t>Smallest possible example:</a:t>
            </a:r>
            <a:endParaRPr dirty="0"/>
          </a:p>
          <a:p>
            <a:pPr marL="0" indent="0">
              <a:spcBef>
                <a:spcPts val="0"/>
              </a:spcBef>
              <a:buNone/>
            </a:pPr>
            <a:endParaRPr dirty="0"/>
          </a:p>
          <a:p>
            <a:pPr indent="0">
              <a:spcBef>
                <a:spcPts val="0"/>
              </a:spcBef>
              <a:buClr>
                <a:schemeClr val="dk1"/>
              </a:buClr>
              <a:buSzPts val="1100"/>
              <a:buNone/>
            </a:pPr>
            <a:r>
              <a:rPr lang="en" sz="1991" dirty="0">
                <a:latin typeface="Consolas"/>
                <a:ea typeface="Consolas"/>
                <a:cs typeface="Consolas"/>
                <a:sym typeface="Consolas"/>
              </a:rPr>
              <a:t>int main(int </a:t>
            </a:r>
            <a:r>
              <a:rPr lang="en" sz="1991" dirty="0" err="1">
                <a:latin typeface="Consolas"/>
                <a:ea typeface="Consolas"/>
                <a:cs typeface="Consolas"/>
                <a:sym typeface="Consolas"/>
              </a:rPr>
              <a:t>argc</a:t>
            </a:r>
            <a:r>
              <a:rPr lang="en" sz="1991" dirty="0">
                <a:latin typeface="Consolas"/>
                <a:ea typeface="Consolas"/>
                <a:cs typeface="Consolas"/>
                <a:sym typeface="Consolas"/>
              </a:rPr>
              <a:t>, char **</a:t>
            </a:r>
            <a:r>
              <a:rPr lang="en" sz="1991" dirty="0" err="1">
                <a:latin typeface="Consolas"/>
                <a:ea typeface="Consolas"/>
                <a:cs typeface="Consolas"/>
                <a:sym typeface="Consolas"/>
              </a:rPr>
              <a:t>argv</a:t>
            </a:r>
            <a:r>
              <a:rPr lang="en" sz="1991" dirty="0">
                <a:latin typeface="Consolas"/>
                <a:ea typeface="Consolas"/>
                <a:cs typeface="Consolas"/>
                <a:sym typeface="Consolas"/>
              </a:rPr>
              <a:t>, char **</a:t>
            </a:r>
            <a:r>
              <a:rPr lang="en" sz="1991" dirty="0" err="1">
                <a:latin typeface="Consolas"/>
                <a:ea typeface="Consolas"/>
                <a:cs typeface="Consolas"/>
                <a:sym typeface="Consolas"/>
              </a:rPr>
              <a:t>envp</a:t>
            </a:r>
            <a:r>
              <a:rPr lang="en" sz="1991" dirty="0">
                <a:latin typeface="Consolas"/>
                <a:ea typeface="Consolas"/>
                <a:cs typeface="Consolas"/>
                <a:sym typeface="Consolas"/>
              </a:rPr>
              <a:t>)</a:t>
            </a:r>
            <a:endParaRPr sz="1991" dirty="0">
              <a:latin typeface="Consolas"/>
              <a:ea typeface="Consolas"/>
              <a:cs typeface="Consolas"/>
              <a:sym typeface="Consolas"/>
            </a:endParaRPr>
          </a:p>
          <a:p>
            <a:pPr indent="0">
              <a:spcBef>
                <a:spcPts val="0"/>
              </a:spcBef>
              <a:buClr>
                <a:schemeClr val="dk1"/>
              </a:buClr>
              <a:buSzPts val="1100"/>
              <a:buNone/>
            </a:pPr>
            <a:r>
              <a:rPr lang="en" sz="1991" dirty="0">
                <a:latin typeface="Consolas"/>
                <a:ea typeface="Consolas"/>
                <a:cs typeface="Consolas"/>
                <a:sym typeface="Consolas"/>
              </a:rPr>
              <a:t>{</a:t>
            </a:r>
            <a:endParaRPr sz="1991" dirty="0">
              <a:latin typeface="Consolas"/>
              <a:ea typeface="Consolas"/>
              <a:cs typeface="Consolas"/>
              <a:sym typeface="Consolas"/>
            </a:endParaRPr>
          </a:p>
          <a:p>
            <a:pPr indent="0">
              <a:spcBef>
                <a:spcPts val="0"/>
              </a:spcBef>
              <a:buClr>
                <a:schemeClr val="dk1"/>
              </a:buClr>
              <a:buSzPts val="1100"/>
              <a:buNone/>
            </a:pPr>
            <a:r>
              <a:rPr lang="en" sz="1991" dirty="0">
                <a:latin typeface="Consolas"/>
                <a:ea typeface="Consolas"/>
                <a:cs typeface="Consolas"/>
                <a:sym typeface="Consolas"/>
              </a:rPr>
              <a:t>   char </a:t>
            </a:r>
            <a:r>
              <a:rPr lang="en" sz="1991" dirty="0" err="1">
                <a:latin typeface="Consolas"/>
                <a:ea typeface="Consolas"/>
                <a:cs typeface="Consolas"/>
                <a:sym typeface="Consolas"/>
              </a:rPr>
              <a:t>small_buffer</a:t>
            </a:r>
            <a:r>
              <a:rPr lang="en" sz="1991" dirty="0">
                <a:latin typeface="Consolas"/>
                <a:ea typeface="Consolas"/>
                <a:cs typeface="Consolas"/>
                <a:sym typeface="Consolas"/>
              </a:rPr>
              <a:t>[16];</a:t>
            </a:r>
            <a:endParaRPr sz="1991" dirty="0">
              <a:latin typeface="Consolas"/>
              <a:ea typeface="Consolas"/>
              <a:cs typeface="Consolas"/>
              <a:sym typeface="Consolas"/>
            </a:endParaRPr>
          </a:p>
          <a:p>
            <a:pPr indent="0">
              <a:spcBef>
                <a:spcPts val="0"/>
              </a:spcBef>
              <a:buClr>
                <a:schemeClr val="dk1"/>
              </a:buClr>
              <a:buSzPts val="1100"/>
              <a:buNone/>
            </a:pPr>
            <a:r>
              <a:rPr lang="en" sz="1991" dirty="0">
                <a:latin typeface="Consolas"/>
                <a:ea typeface="Consolas"/>
                <a:cs typeface="Consolas"/>
                <a:sym typeface="Consolas"/>
              </a:rPr>
              <a:t>   read(0, </a:t>
            </a:r>
            <a:r>
              <a:rPr lang="en" sz="1991" dirty="0" err="1">
                <a:latin typeface="Consolas"/>
                <a:ea typeface="Consolas"/>
                <a:cs typeface="Consolas"/>
                <a:sym typeface="Consolas"/>
              </a:rPr>
              <a:t>small_buffer</a:t>
            </a:r>
            <a:r>
              <a:rPr lang="en" sz="1991" dirty="0">
                <a:latin typeface="Consolas"/>
                <a:ea typeface="Consolas"/>
                <a:cs typeface="Consolas"/>
                <a:sym typeface="Consolas"/>
              </a:rPr>
              <a:t>, 128);</a:t>
            </a:r>
            <a:endParaRPr sz="1991" dirty="0">
              <a:latin typeface="Consolas"/>
              <a:ea typeface="Consolas"/>
              <a:cs typeface="Consolas"/>
              <a:sym typeface="Consolas"/>
            </a:endParaRPr>
          </a:p>
          <a:p>
            <a:pPr indent="0">
              <a:spcBef>
                <a:spcPts val="0"/>
              </a:spcBef>
              <a:buNone/>
            </a:pPr>
            <a:r>
              <a:rPr lang="en" sz="1991" dirty="0">
                <a:latin typeface="Consolas"/>
                <a:ea typeface="Consolas"/>
                <a:cs typeface="Consolas"/>
                <a:sym typeface="Consolas"/>
              </a:rPr>
              <a:t>}</a:t>
            </a:r>
            <a:endParaRPr sz="1991" dirty="0">
              <a:latin typeface="Consolas"/>
              <a:ea typeface="Consolas"/>
              <a:cs typeface="Consolas"/>
              <a:sym typeface="Consolas"/>
            </a:endParaRPr>
          </a:p>
          <a:p>
            <a:pPr indent="0">
              <a:spcBef>
                <a:spcPts val="0"/>
              </a:spcBef>
              <a:buNone/>
            </a:pPr>
            <a:endParaRPr sz="1991" dirty="0">
              <a:latin typeface="Consolas"/>
              <a:ea typeface="Consolas"/>
              <a:cs typeface="Consolas"/>
              <a:sym typeface="Consolas"/>
            </a:endParaRPr>
          </a:p>
          <a:p>
            <a:pPr indent="0">
              <a:spcBef>
                <a:spcPts val="0"/>
              </a:spcBef>
              <a:buNone/>
            </a:pPr>
            <a:r>
              <a:rPr lang="en" sz="1991" dirty="0">
                <a:latin typeface="Consolas"/>
                <a:ea typeface="Consolas"/>
                <a:cs typeface="Consolas"/>
                <a:sym typeface="Consolas"/>
              </a:rPr>
              <a:t>int win(void){</a:t>
            </a:r>
            <a:endParaRPr sz="1991" dirty="0">
              <a:latin typeface="Consolas"/>
              <a:ea typeface="Consolas"/>
              <a:cs typeface="Consolas"/>
              <a:sym typeface="Consolas"/>
            </a:endParaRPr>
          </a:p>
          <a:p>
            <a:pPr indent="0">
              <a:spcBef>
                <a:spcPts val="0"/>
              </a:spcBef>
              <a:buNone/>
            </a:pPr>
            <a:r>
              <a:rPr lang="en" sz="1991" dirty="0">
                <a:latin typeface="Consolas"/>
                <a:ea typeface="Consolas"/>
                <a:cs typeface="Consolas"/>
                <a:sym typeface="Consolas"/>
              </a:rPr>
              <a:t>	</a:t>
            </a:r>
            <a:r>
              <a:rPr lang="en" sz="1991" dirty="0" err="1">
                <a:latin typeface="Consolas"/>
                <a:ea typeface="Consolas"/>
                <a:cs typeface="Consolas"/>
                <a:sym typeface="Consolas"/>
              </a:rPr>
              <a:t>printf</a:t>
            </a:r>
            <a:r>
              <a:rPr lang="en" sz="1991" dirty="0">
                <a:latin typeface="Consolas"/>
                <a:ea typeface="Consolas"/>
                <a:cs typeface="Consolas"/>
                <a:sym typeface="Consolas"/>
              </a:rPr>
              <a:t>(“You Win!\n”);</a:t>
            </a:r>
            <a:endParaRPr sz="1991" dirty="0">
              <a:latin typeface="Consolas"/>
              <a:ea typeface="Consolas"/>
              <a:cs typeface="Consolas"/>
              <a:sym typeface="Consolas"/>
            </a:endParaRPr>
          </a:p>
          <a:p>
            <a:pPr indent="0">
              <a:spcBef>
                <a:spcPts val="0"/>
              </a:spcBef>
              <a:buNone/>
            </a:pPr>
            <a:r>
              <a:rPr lang="en" sz="1991" dirty="0">
                <a:latin typeface="Consolas"/>
                <a:ea typeface="Consolas"/>
                <a:cs typeface="Consolas"/>
                <a:sym typeface="Consolas"/>
              </a:rPr>
              <a:t>	exit(0);</a:t>
            </a:r>
            <a:endParaRPr sz="1991" dirty="0">
              <a:latin typeface="Consolas"/>
              <a:ea typeface="Consolas"/>
              <a:cs typeface="Consolas"/>
              <a:sym typeface="Consolas"/>
            </a:endParaRPr>
          </a:p>
          <a:p>
            <a:pPr indent="0">
              <a:spcBef>
                <a:spcPts val="0"/>
              </a:spcBef>
              <a:buNone/>
            </a:pPr>
            <a:r>
              <a:rPr lang="en" sz="1991" dirty="0">
                <a:latin typeface="Consolas"/>
                <a:ea typeface="Consolas"/>
                <a:cs typeface="Consolas"/>
                <a:sym typeface="Consolas"/>
              </a:rPr>
              <a:t>}</a:t>
            </a:r>
            <a:endParaRPr sz="1991" dirty="0">
              <a:latin typeface="Consolas"/>
              <a:ea typeface="Consolas"/>
              <a:cs typeface="Consolas"/>
              <a:sym typeface="Consolas"/>
            </a:endParaRPr>
          </a:p>
          <a:p>
            <a:pPr marL="0" indent="0">
              <a:spcBef>
                <a:spcPts val="0"/>
              </a:spcBef>
              <a:buNone/>
            </a:pPr>
            <a:endParaRPr sz="1991" dirty="0">
              <a:latin typeface="Consolas"/>
              <a:ea typeface="Consolas"/>
              <a:cs typeface="Consolas"/>
              <a:sym typeface="Consolas"/>
            </a:endParaRPr>
          </a:p>
          <a:p>
            <a:pPr marL="0" indent="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1"/>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a:t>Memory Corruption: Heap Buffer Overflow</a:t>
            </a:r>
            <a:endParaRPr/>
          </a:p>
        </p:txBody>
      </p:sp>
      <p:sp>
        <p:nvSpPr>
          <p:cNvPr id="546" name="Google Shape;546;p61"/>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None/>
            </a:pPr>
            <a:r>
              <a:rPr lang="en"/>
              <a:t>Buffer overflow can happen with heap buffers as well</a:t>
            </a:r>
            <a:endParaRPr/>
          </a:p>
          <a:p>
            <a:pPr marL="0" indent="0">
              <a:spcBef>
                <a:spcPts val="0"/>
              </a:spcBef>
              <a:buNone/>
            </a:pPr>
            <a:endParaRPr/>
          </a:p>
          <a:p>
            <a:pPr marL="0" indent="0">
              <a:spcBef>
                <a:spcPts val="0"/>
              </a:spcBef>
              <a:buNone/>
            </a:pPr>
            <a:r>
              <a:rPr lang="en"/>
              <a:t>Smallest possible example:</a:t>
            </a:r>
            <a:endParaRPr/>
          </a:p>
          <a:p>
            <a:pPr marL="0" indent="0">
              <a:spcBef>
                <a:spcPts val="0"/>
              </a:spcBef>
              <a:buNone/>
            </a:pPr>
            <a:endParaRPr/>
          </a:p>
          <a:p>
            <a:pPr indent="0">
              <a:spcBef>
                <a:spcPts val="0"/>
              </a:spcBef>
              <a:buClr>
                <a:schemeClr val="dk1"/>
              </a:buClr>
              <a:buSzPts val="1100"/>
              <a:buNone/>
            </a:pPr>
            <a:r>
              <a:rPr lang="en" sz="1991">
                <a:latin typeface="Consolas"/>
                <a:ea typeface="Consolas"/>
                <a:cs typeface="Consolas"/>
                <a:sym typeface="Consolas"/>
              </a:rPr>
              <a:t>int main(int argc, char **argv, char **envp)</a:t>
            </a:r>
            <a:endParaRPr sz="1991">
              <a:latin typeface="Consolas"/>
              <a:ea typeface="Consolas"/>
              <a:cs typeface="Consolas"/>
              <a:sym typeface="Consolas"/>
            </a:endParaRPr>
          </a:p>
          <a:p>
            <a:pPr indent="0">
              <a:spcBef>
                <a:spcPts val="0"/>
              </a:spcBef>
              <a:buClr>
                <a:schemeClr val="dk1"/>
              </a:buClr>
              <a:buSzPts val="1100"/>
              <a:buNone/>
            </a:pPr>
            <a:r>
              <a:rPr lang="en" sz="1991">
                <a:latin typeface="Consolas"/>
                <a:ea typeface="Consolas"/>
                <a:cs typeface="Consolas"/>
                <a:sym typeface="Consolas"/>
              </a:rPr>
              <a:t>{</a:t>
            </a:r>
            <a:endParaRPr sz="1991">
              <a:latin typeface="Consolas"/>
              <a:ea typeface="Consolas"/>
              <a:cs typeface="Consolas"/>
              <a:sym typeface="Consolas"/>
            </a:endParaRPr>
          </a:p>
          <a:p>
            <a:pPr indent="0">
              <a:spcBef>
                <a:spcPts val="0"/>
              </a:spcBef>
              <a:buClr>
                <a:schemeClr val="dk1"/>
              </a:buClr>
              <a:buSzPts val="1100"/>
              <a:buNone/>
            </a:pPr>
            <a:r>
              <a:rPr lang="en" sz="1991">
                <a:latin typeface="Consolas"/>
                <a:ea typeface="Consolas"/>
                <a:cs typeface="Consolas"/>
                <a:sym typeface="Consolas"/>
              </a:rPr>
              <a:t>   char *small_buffer;</a:t>
            </a:r>
            <a:endParaRPr sz="1991">
              <a:latin typeface="Consolas"/>
              <a:ea typeface="Consolas"/>
              <a:cs typeface="Consolas"/>
              <a:sym typeface="Consolas"/>
            </a:endParaRPr>
          </a:p>
          <a:p>
            <a:pPr indent="0">
              <a:spcBef>
                <a:spcPts val="0"/>
              </a:spcBef>
              <a:buClr>
                <a:schemeClr val="dk1"/>
              </a:buClr>
              <a:buSzPts val="1100"/>
              <a:buNone/>
            </a:pPr>
            <a:r>
              <a:rPr lang="en" sz="1991">
                <a:latin typeface="Consolas"/>
                <a:ea typeface="Consolas"/>
                <a:cs typeface="Consolas"/>
                <a:sym typeface="Consolas"/>
              </a:rPr>
              <a:t>   small_buffer = (char *)malloc(16);</a:t>
            </a:r>
            <a:endParaRPr sz="1991">
              <a:latin typeface="Consolas"/>
              <a:ea typeface="Consolas"/>
              <a:cs typeface="Consolas"/>
              <a:sym typeface="Consolas"/>
            </a:endParaRPr>
          </a:p>
          <a:p>
            <a:pPr indent="0">
              <a:spcBef>
                <a:spcPts val="0"/>
              </a:spcBef>
              <a:buClr>
                <a:schemeClr val="dk1"/>
              </a:buClr>
              <a:buSzPts val="1100"/>
              <a:buNone/>
            </a:pPr>
            <a:r>
              <a:rPr lang="en" sz="1991">
                <a:latin typeface="Consolas"/>
                <a:ea typeface="Consolas"/>
                <a:cs typeface="Consolas"/>
                <a:sym typeface="Consolas"/>
              </a:rPr>
              <a:t>   read(0, small_buffer, 128);</a:t>
            </a:r>
            <a:endParaRPr sz="1991">
              <a:latin typeface="Consolas"/>
              <a:ea typeface="Consolas"/>
              <a:cs typeface="Consolas"/>
              <a:sym typeface="Consolas"/>
            </a:endParaRPr>
          </a:p>
          <a:p>
            <a:pPr indent="0">
              <a:spcBef>
                <a:spcPts val="0"/>
              </a:spcBef>
              <a:buNone/>
            </a:pPr>
            <a:r>
              <a:rPr lang="en" sz="1991">
                <a:latin typeface="Consolas"/>
                <a:ea typeface="Consolas"/>
                <a:cs typeface="Consolas"/>
                <a:sym typeface="Consolas"/>
              </a:rPr>
              <a:t>}</a:t>
            </a:r>
            <a:endParaRPr sz="1991">
              <a:latin typeface="Consolas"/>
              <a:ea typeface="Consolas"/>
              <a:cs typeface="Consolas"/>
              <a:sym typeface="Consolas"/>
            </a:endParaRPr>
          </a:p>
          <a:p>
            <a:pPr indent="0">
              <a:spcBef>
                <a:spcPts val="0"/>
              </a:spcBef>
              <a:buNone/>
            </a:pPr>
            <a:endParaRPr sz="1991">
              <a:latin typeface="Consolas"/>
              <a:ea typeface="Consolas"/>
              <a:cs typeface="Consolas"/>
              <a:sym typeface="Consolas"/>
            </a:endParaRPr>
          </a:p>
          <a:p>
            <a:pPr marL="0" indent="0">
              <a:spcBef>
                <a:spcPts val="0"/>
              </a:spcBef>
              <a:buNone/>
            </a:pPr>
            <a:endParaRPr sz="1991">
              <a:latin typeface="Consolas"/>
              <a:ea typeface="Consolas"/>
              <a:cs typeface="Consolas"/>
              <a:sym typeface="Consolas"/>
            </a:endParaRPr>
          </a:p>
          <a:p>
            <a:pPr marL="0" indent="0">
              <a:spcBef>
                <a:spcPts val="0"/>
              </a:spcBef>
              <a:buNone/>
            </a:pPr>
            <a:endParaRPr sz="1991">
              <a:latin typeface="Consolas"/>
              <a:ea typeface="Consolas"/>
              <a:cs typeface="Consolas"/>
              <a:sym typeface="Consolas"/>
            </a:endParaRPr>
          </a:p>
          <a:p>
            <a:pPr marL="0" indent="0">
              <a:spcBef>
                <a:spcPts val="0"/>
              </a:spcBef>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2"/>
          <p:cNvSpPr txBox="1">
            <a:spLocks noGrp="1"/>
          </p:cNvSpPr>
          <p:nvPr>
            <p:ph type="title"/>
          </p:nvPr>
        </p:nvSpPr>
        <p:spPr>
          <a:xfrm>
            <a:off x="555022" y="91498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sz="5400" dirty="0"/>
              <a:t>Memory Corruption: Off-by-one Errors</a:t>
            </a:r>
            <a:endParaRPr sz="5400" dirty="0"/>
          </a:p>
        </p:txBody>
      </p:sp>
      <p:sp>
        <p:nvSpPr>
          <p:cNvPr id="552" name="Google Shape;552;p62"/>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Clr>
                <a:schemeClr val="dk1"/>
              </a:buClr>
              <a:buSzPts val="1100"/>
              <a:buNone/>
            </a:pPr>
            <a:r>
              <a:rPr lang="en" dirty="0"/>
              <a:t>Consider:</a:t>
            </a:r>
            <a:endParaRPr dirty="0"/>
          </a:p>
          <a:p>
            <a:pPr marL="0" indent="0">
              <a:spcBef>
                <a:spcPts val="1422"/>
              </a:spcBef>
              <a:buClr>
                <a:schemeClr val="dk1"/>
              </a:buClr>
              <a:buSzPts val="1100"/>
              <a:buNone/>
            </a:pPr>
            <a:r>
              <a:rPr lang="en" sz="1707" dirty="0">
                <a:latin typeface="Consolas"/>
                <a:ea typeface="Consolas"/>
                <a:cs typeface="Consolas"/>
                <a:sym typeface="Consolas"/>
              </a:rPr>
              <a:t>	char a[3] = {0, 0, 0};</a:t>
            </a:r>
            <a:endParaRPr sz="1707" dirty="0">
              <a:latin typeface="Consolas"/>
              <a:ea typeface="Consolas"/>
              <a:cs typeface="Consolas"/>
              <a:sym typeface="Consolas"/>
            </a:endParaRPr>
          </a:p>
          <a:p>
            <a:pPr marL="0" indent="0">
              <a:spcBef>
                <a:spcPts val="0"/>
              </a:spcBef>
              <a:buClr>
                <a:schemeClr val="dk1"/>
              </a:buClr>
              <a:buSzPts val="1100"/>
              <a:buNone/>
            </a:pPr>
            <a:r>
              <a:rPr lang="en" sz="1707" dirty="0">
                <a:latin typeface="Consolas"/>
                <a:ea typeface="Consolas"/>
                <a:cs typeface="Consolas"/>
                <a:sym typeface="Consolas"/>
              </a:rPr>
              <a:t>	for (int </a:t>
            </a:r>
            <a:r>
              <a:rPr lang="en" sz="1707" dirty="0" err="1">
                <a:latin typeface="Consolas"/>
                <a:ea typeface="Consolas"/>
                <a:cs typeface="Consolas"/>
                <a:sym typeface="Consolas"/>
              </a:rPr>
              <a:t>i</a:t>
            </a:r>
            <a:r>
              <a:rPr lang="en" sz="1707" dirty="0">
                <a:latin typeface="Consolas"/>
                <a:ea typeface="Consolas"/>
                <a:cs typeface="Consolas"/>
                <a:sym typeface="Consolas"/>
              </a:rPr>
              <a:t> = 0; </a:t>
            </a:r>
            <a:r>
              <a:rPr lang="en" sz="1707" dirty="0" err="1">
                <a:latin typeface="Consolas"/>
                <a:ea typeface="Consolas"/>
                <a:cs typeface="Consolas"/>
                <a:sym typeface="Consolas"/>
              </a:rPr>
              <a:t>i</a:t>
            </a:r>
            <a:r>
              <a:rPr lang="en" sz="1707" dirty="0">
                <a:latin typeface="Consolas"/>
                <a:ea typeface="Consolas"/>
                <a:cs typeface="Consolas"/>
                <a:sym typeface="Consolas"/>
              </a:rPr>
              <a:t> </a:t>
            </a:r>
            <a:r>
              <a:rPr lang="en" sz="1707" dirty="0">
                <a:highlight>
                  <a:srgbClr val="EA9999"/>
                </a:highlight>
                <a:latin typeface="Consolas"/>
                <a:ea typeface="Consolas"/>
                <a:cs typeface="Consolas"/>
                <a:sym typeface="Consolas"/>
              </a:rPr>
              <a:t>&lt;=</a:t>
            </a:r>
            <a:r>
              <a:rPr lang="en" sz="1707" dirty="0">
                <a:latin typeface="Consolas"/>
                <a:ea typeface="Consolas"/>
                <a:cs typeface="Consolas"/>
                <a:sym typeface="Consolas"/>
              </a:rPr>
              <a:t> 3; </a:t>
            </a:r>
            <a:r>
              <a:rPr lang="en" sz="1707" dirty="0" err="1">
                <a:latin typeface="Consolas"/>
                <a:ea typeface="Consolas"/>
                <a:cs typeface="Consolas"/>
                <a:sym typeface="Consolas"/>
              </a:rPr>
              <a:t>i</a:t>
            </a:r>
            <a:r>
              <a:rPr lang="en" sz="1707" dirty="0">
                <a:latin typeface="Consolas"/>
                <a:ea typeface="Consolas"/>
                <a:cs typeface="Consolas"/>
                <a:sym typeface="Consolas"/>
              </a:rPr>
              <a:t>++) a[</a:t>
            </a:r>
            <a:r>
              <a:rPr lang="en" sz="1707" dirty="0" err="1">
                <a:latin typeface="Consolas"/>
                <a:ea typeface="Consolas"/>
                <a:cs typeface="Consolas"/>
                <a:sym typeface="Consolas"/>
              </a:rPr>
              <a:t>i</a:t>
            </a:r>
            <a:r>
              <a:rPr lang="en" sz="1707" dirty="0">
                <a:latin typeface="Consolas"/>
                <a:ea typeface="Consolas"/>
                <a:cs typeface="Consolas"/>
                <a:sym typeface="Consolas"/>
              </a:rPr>
              <a:t>] = </a:t>
            </a:r>
            <a:r>
              <a:rPr lang="en" sz="1707" dirty="0" err="1">
                <a:latin typeface="Consolas"/>
                <a:ea typeface="Consolas"/>
                <a:cs typeface="Consolas"/>
                <a:sym typeface="Consolas"/>
              </a:rPr>
              <a:t>getchar</a:t>
            </a:r>
            <a:r>
              <a:rPr lang="en" sz="1707" dirty="0">
                <a:latin typeface="Consolas"/>
                <a:ea typeface="Consolas"/>
                <a:cs typeface="Consolas"/>
                <a:sym typeface="Consolas"/>
              </a:rPr>
              <a:t>();</a:t>
            </a:r>
            <a:endParaRPr sz="1707" dirty="0">
              <a:latin typeface="Consolas"/>
              <a:ea typeface="Consolas"/>
              <a:cs typeface="Consolas"/>
              <a:sym typeface="Consolas"/>
            </a:endParaRPr>
          </a:p>
          <a:p>
            <a:pPr marL="0" indent="0">
              <a:spcBef>
                <a:spcPts val="0"/>
              </a:spcBef>
              <a:buClr>
                <a:schemeClr val="dk1"/>
              </a:buClr>
              <a:buSzPts val="1100"/>
              <a:buNone/>
            </a:pPr>
            <a:r>
              <a:rPr lang="en" sz="1707" dirty="0">
                <a:latin typeface="Consolas"/>
                <a:ea typeface="Consolas"/>
                <a:cs typeface="Consolas"/>
                <a:sym typeface="Consolas"/>
              </a:rPr>
              <a:t>	</a:t>
            </a:r>
            <a:r>
              <a:rPr lang="en" sz="1707" dirty="0" err="1">
                <a:latin typeface="Consolas"/>
                <a:ea typeface="Consolas"/>
                <a:cs typeface="Consolas"/>
                <a:sym typeface="Consolas"/>
              </a:rPr>
              <a:t>printf</a:t>
            </a:r>
            <a:r>
              <a:rPr lang="en" sz="1707" dirty="0">
                <a:latin typeface="Consolas"/>
                <a:ea typeface="Consolas"/>
                <a:cs typeface="Consolas"/>
                <a:sym typeface="Consolas"/>
              </a:rPr>
              <a:t>(“%s”, a);</a:t>
            </a:r>
            <a:endParaRPr dirty="0"/>
          </a:p>
          <a:p>
            <a:pPr marL="0" indent="0">
              <a:spcBef>
                <a:spcPts val="1422"/>
              </a:spcBef>
              <a:buClr>
                <a:schemeClr val="dk1"/>
              </a:buClr>
              <a:buSzPts val="1100"/>
              <a:buNone/>
            </a:pPr>
            <a:endParaRPr dirty="0"/>
          </a:p>
          <a:p>
            <a:pPr marL="571500" indent="-571500">
              <a:spcBef>
                <a:spcPts val="1422"/>
              </a:spcBef>
              <a:buClr>
                <a:schemeClr val="dk1"/>
              </a:buClr>
              <a:buSzPts val="1100"/>
            </a:pPr>
            <a:r>
              <a:rPr lang="en" dirty="0"/>
              <a:t>Off-by-one errors can cause small amounts of memory corruption.</a:t>
            </a:r>
            <a:endParaRPr dirty="0"/>
          </a:p>
          <a:p>
            <a:pPr marL="571500" indent="-571500">
              <a:spcBef>
                <a:spcPts val="1422"/>
              </a:spcBef>
              <a:buClr>
                <a:schemeClr val="dk1"/>
              </a:buClr>
              <a:buSzPts val="1100"/>
            </a:pPr>
            <a:r>
              <a:rPr lang="en" dirty="0"/>
              <a:t>Depending on what you corrupt in memory, this can be disastrous.</a:t>
            </a:r>
            <a:endParaRPr dirty="0"/>
          </a:p>
          <a:p>
            <a:pPr marL="0" indent="0">
              <a:spcBef>
                <a:spcPts val="0"/>
              </a:spcBef>
              <a:buClr>
                <a:schemeClr val="dk1"/>
              </a:buClr>
              <a:buSzPts val="110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3"/>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a:t>Memory Corruption: Integer Overflows</a:t>
            </a:r>
            <a:endParaRPr/>
          </a:p>
        </p:txBody>
      </p:sp>
      <p:sp>
        <p:nvSpPr>
          <p:cNvPr id="586" name="Google Shape;586;p63"/>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Clr>
                <a:schemeClr val="dk1"/>
              </a:buClr>
              <a:buSzPts val="1100"/>
              <a:buNone/>
            </a:pPr>
            <a:r>
              <a:rPr lang="en"/>
              <a:t>When developers try to calculate sizes, mistakes can occur...</a:t>
            </a:r>
            <a:endParaRPr/>
          </a:p>
          <a:p>
            <a:pPr marL="0" indent="0">
              <a:spcBef>
                <a:spcPts val="1422"/>
              </a:spcBef>
              <a:buClr>
                <a:schemeClr val="dk1"/>
              </a:buClr>
              <a:buSzPts val="1100"/>
              <a:buNone/>
            </a:pPr>
            <a:r>
              <a:rPr lang="en"/>
              <a:t>Consider:</a:t>
            </a:r>
            <a:endParaRPr/>
          </a:p>
          <a:p>
            <a:pPr>
              <a:spcBef>
                <a:spcPts val="1422"/>
              </a:spcBef>
              <a:buAutoNum type="arabicPeriod"/>
            </a:pPr>
            <a:r>
              <a:rPr lang="en"/>
              <a:t>What's the maximum value that a 32-bit integer can take?</a:t>
            </a:r>
            <a:endParaRPr/>
          </a:p>
          <a:p>
            <a:pPr>
              <a:spcBef>
                <a:spcPts val="0"/>
              </a:spcBef>
              <a:buAutoNum type="arabicPeriod"/>
            </a:pPr>
            <a:r>
              <a:rPr lang="en"/>
              <a:t>What happens when you increment that?</a:t>
            </a:r>
            <a:endParaRPr/>
          </a:p>
          <a:p>
            <a:pPr marL="0" indent="0">
              <a:spcBef>
                <a:spcPts val="0"/>
              </a:spcBef>
              <a:buNone/>
            </a:pPr>
            <a:endParaRPr/>
          </a:p>
          <a:p>
            <a:pPr marL="0" indent="0">
              <a:spcBef>
                <a:spcPts val="0"/>
              </a:spcBef>
              <a:buClr>
                <a:schemeClr val="dk1"/>
              </a:buClr>
              <a:buSzPts val="1100"/>
              <a:buNone/>
            </a:pPr>
            <a:r>
              <a:rPr lang="en" sz="1707">
                <a:latin typeface="Consolas"/>
                <a:ea typeface="Consolas"/>
                <a:cs typeface="Consolas"/>
                <a:sym typeface="Consolas"/>
              </a:rPr>
              <a:t>	int main() {</a:t>
            </a:r>
            <a:endParaRPr sz="1707">
              <a:latin typeface="Consolas"/>
              <a:ea typeface="Consolas"/>
              <a:cs typeface="Consolas"/>
              <a:sym typeface="Consolas"/>
            </a:endParaRPr>
          </a:p>
          <a:p>
            <a:pPr indent="650230">
              <a:spcBef>
                <a:spcPts val="0"/>
              </a:spcBef>
              <a:buClr>
                <a:schemeClr val="dk1"/>
              </a:buClr>
              <a:buSzPts val="1100"/>
              <a:buNone/>
            </a:pPr>
            <a:r>
              <a:rPr lang="en" sz="1707">
                <a:latin typeface="Consolas"/>
                <a:ea typeface="Consolas"/>
                <a:cs typeface="Consolas"/>
                <a:sym typeface="Consolas"/>
              </a:rPr>
              <a:t>unsigned int size;</a:t>
            </a:r>
            <a:endParaRPr sz="1707">
              <a:latin typeface="Consolas"/>
              <a:ea typeface="Consolas"/>
              <a:cs typeface="Consolas"/>
              <a:sym typeface="Consolas"/>
            </a:endParaRPr>
          </a:p>
          <a:p>
            <a:pPr marL="0" indent="0">
              <a:spcBef>
                <a:spcPts val="0"/>
              </a:spcBef>
              <a:buNone/>
            </a:pPr>
            <a:r>
              <a:rPr lang="en" sz="1707">
                <a:latin typeface="Consolas"/>
                <a:ea typeface="Consolas"/>
                <a:cs typeface="Consolas"/>
                <a:sym typeface="Consolas"/>
              </a:rPr>
              <a:t>		scanf("%i", &amp;size);</a:t>
            </a:r>
            <a:endParaRPr sz="1707">
              <a:latin typeface="Consolas"/>
              <a:ea typeface="Consolas"/>
              <a:cs typeface="Consolas"/>
              <a:sym typeface="Consolas"/>
            </a:endParaRPr>
          </a:p>
          <a:p>
            <a:pPr marL="0" indent="0">
              <a:spcBef>
                <a:spcPts val="0"/>
              </a:spcBef>
              <a:buClr>
                <a:schemeClr val="dk1"/>
              </a:buClr>
              <a:buSzPts val="1100"/>
              <a:buNone/>
            </a:pPr>
            <a:r>
              <a:rPr lang="en" sz="1707">
                <a:latin typeface="Consolas"/>
                <a:ea typeface="Consolas"/>
                <a:cs typeface="Consolas"/>
                <a:sym typeface="Consolas"/>
              </a:rPr>
              <a:t>		char *buf = alloca(size+1);</a:t>
            </a:r>
            <a:endParaRPr sz="1707">
              <a:latin typeface="Consolas"/>
              <a:ea typeface="Consolas"/>
              <a:cs typeface="Consolas"/>
              <a:sym typeface="Consolas"/>
            </a:endParaRPr>
          </a:p>
          <a:p>
            <a:pPr marL="0" indent="0">
              <a:spcBef>
                <a:spcPts val="0"/>
              </a:spcBef>
              <a:buNone/>
            </a:pPr>
            <a:r>
              <a:rPr lang="en" sz="1707">
                <a:latin typeface="Consolas"/>
                <a:ea typeface="Consolas"/>
                <a:cs typeface="Consolas"/>
                <a:sym typeface="Consolas"/>
              </a:rPr>
              <a:t>		int n = read(0, buf, size);</a:t>
            </a:r>
            <a:endParaRPr sz="1707">
              <a:latin typeface="Consolas"/>
              <a:ea typeface="Consolas"/>
              <a:cs typeface="Consolas"/>
              <a:sym typeface="Consolas"/>
            </a:endParaRPr>
          </a:p>
          <a:p>
            <a:pPr marL="0" indent="0">
              <a:spcBef>
                <a:spcPts val="0"/>
              </a:spcBef>
              <a:buClr>
                <a:schemeClr val="dk1"/>
              </a:buClr>
              <a:buSzPts val="1100"/>
              <a:buNone/>
            </a:pPr>
            <a:r>
              <a:rPr lang="en" sz="1707">
                <a:latin typeface="Consolas"/>
                <a:ea typeface="Consolas"/>
                <a:cs typeface="Consolas"/>
                <a:sym typeface="Consolas"/>
              </a:rPr>
              <a:t>		buf[n] = '\0';</a:t>
            </a:r>
            <a:endParaRPr sz="1707">
              <a:latin typeface="Consolas"/>
              <a:ea typeface="Consolas"/>
              <a:cs typeface="Consolas"/>
              <a:sym typeface="Consolas"/>
            </a:endParaRPr>
          </a:p>
          <a:p>
            <a:pPr marL="0" indent="0">
              <a:spcBef>
                <a:spcPts val="0"/>
              </a:spcBef>
              <a:buClr>
                <a:schemeClr val="dk1"/>
              </a:buClr>
              <a:buSzPts val="1100"/>
              <a:buNone/>
            </a:pPr>
            <a:r>
              <a:rPr lang="en" sz="1707">
                <a:latin typeface="Consolas"/>
                <a:ea typeface="Consolas"/>
                <a:cs typeface="Consolas"/>
                <a:sym typeface="Consolas"/>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a:t>Memory Corruption: Signedness Mixups</a:t>
            </a:r>
            <a:endParaRPr/>
          </a:p>
        </p:txBody>
      </p:sp>
      <p:sp>
        <p:nvSpPr>
          <p:cNvPr id="592" name="Google Shape;592;p64"/>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None/>
            </a:pPr>
            <a:r>
              <a:rPr lang="en" sz="2276" dirty="0"/>
              <a:t>The standard C library uses </a:t>
            </a:r>
            <a:r>
              <a:rPr lang="en" sz="2276" i="1" dirty="0"/>
              <a:t>unsigned integers</a:t>
            </a:r>
            <a:r>
              <a:rPr lang="en" sz="2276" dirty="0"/>
              <a:t> for sizes (i.e., the last argument to </a:t>
            </a:r>
            <a:r>
              <a:rPr lang="en" sz="2276" dirty="0">
                <a:latin typeface="Consolas"/>
                <a:ea typeface="Consolas"/>
                <a:cs typeface="Consolas"/>
                <a:sym typeface="Consolas"/>
              </a:rPr>
              <a:t>read</a:t>
            </a:r>
            <a:r>
              <a:rPr lang="en" sz="2276" dirty="0"/>
              <a:t>, </a:t>
            </a:r>
            <a:r>
              <a:rPr lang="en" sz="2276" dirty="0" err="1"/>
              <a:t>memcmp</a:t>
            </a:r>
            <a:r>
              <a:rPr lang="en" sz="2276" dirty="0"/>
              <a:t>, </a:t>
            </a:r>
            <a:r>
              <a:rPr lang="en" sz="2276" dirty="0" err="1"/>
              <a:t>strncpy</a:t>
            </a:r>
            <a:r>
              <a:rPr lang="en" sz="2276" dirty="0"/>
              <a:t>, and others). The default integer types (</a:t>
            </a:r>
            <a:r>
              <a:rPr lang="en" sz="2276" dirty="0">
                <a:latin typeface="Consolas"/>
                <a:ea typeface="Consolas"/>
                <a:cs typeface="Consolas"/>
                <a:sym typeface="Consolas"/>
              </a:rPr>
              <a:t>short</a:t>
            </a:r>
            <a:r>
              <a:rPr lang="en" sz="2276" dirty="0"/>
              <a:t>, </a:t>
            </a:r>
            <a:r>
              <a:rPr lang="en" sz="2276" dirty="0">
                <a:latin typeface="Consolas"/>
                <a:ea typeface="Consolas"/>
                <a:cs typeface="Consolas"/>
                <a:sym typeface="Consolas"/>
              </a:rPr>
              <a:t>int</a:t>
            </a:r>
            <a:r>
              <a:rPr lang="en" sz="2276" dirty="0"/>
              <a:t>, </a:t>
            </a:r>
            <a:r>
              <a:rPr lang="en" sz="2276" dirty="0">
                <a:latin typeface="Consolas"/>
                <a:ea typeface="Consolas"/>
                <a:cs typeface="Consolas"/>
                <a:sym typeface="Consolas"/>
              </a:rPr>
              <a:t>long</a:t>
            </a:r>
            <a:r>
              <a:rPr lang="en" sz="2276" dirty="0"/>
              <a:t>) are </a:t>
            </a:r>
            <a:r>
              <a:rPr lang="en" sz="2276" i="1" dirty="0"/>
              <a:t>signed</a:t>
            </a:r>
            <a:r>
              <a:rPr lang="en" sz="2276" dirty="0"/>
              <a:t>.</a:t>
            </a:r>
            <a:endParaRPr sz="2276" dirty="0"/>
          </a:p>
          <a:p>
            <a:pPr marL="0" indent="0">
              <a:spcBef>
                <a:spcPts val="1422"/>
              </a:spcBef>
              <a:buNone/>
            </a:pPr>
            <a:r>
              <a:rPr lang="en" sz="1422" dirty="0">
                <a:latin typeface="Consolas"/>
                <a:ea typeface="Consolas"/>
                <a:cs typeface="Consolas"/>
                <a:sym typeface="Consolas"/>
              </a:rPr>
              <a:t>	int main() {</a:t>
            </a:r>
          </a:p>
          <a:p>
            <a:pPr marL="0" indent="0">
              <a:spcBef>
                <a:spcPts val="1422"/>
              </a:spcBef>
              <a:buNone/>
            </a:pPr>
            <a:r>
              <a:rPr lang="en" sz="1422" dirty="0">
                <a:latin typeface="Consolas"/>
                <a:ea typeface="Consolas"/>
                <a:cs typeface="Consolas"/>
                <a:sym typeface="Consolas"/>
              </a:rPr>
              <a:t>		int size;</a:t>
            </a:r>
            <a:endParaRPr sz="1422" dirty="0">
              <a:latin typeface="Consolas"/>
              <a:ea typeface="Consolas"/>
              <a:cs typeface="Consolas"/>
              <a:sym typeface="Consolas"/>
            </a:endParaRPr>
          </a:p>
          <a:p>
            <a:pPr marL="0" indent="0">
              <a:spcBef>
                <a:spcPts val="0"/>
              </a:spcBef>
              <a:buNone/>
            </a:pPr>
            <a:r>
              <a:rPr lang="en" sz="1422" dirty="0">
                <a:latin typeface="Consolas"/>
                <a:ea typeface="Consolas"/>
                <a:cs typeface="Consolas"/>
                <a:sym typeface="Consolas"/>
              </a:rPr>
              <a:t>		char </a:t>
            </a:r>
            <a:r>
              <a:rPr lang="en" sz="1422" dirty="0" err="1">
                <a:latin typeface="Consolas"/>
                <a:ea typeface="Consolas"/>
                <a:cs typeface="Consolas"/>
                <a:sym typeface="Consolas"/>
              </a:rPr>
              <a:t>buf</a:t>
            </a:r>
            <a:r>
              <a:rPr lang="en" sz="1422" dirty="0">
                <a:latin typeface="Consolas"/>
                <a:ea typeface="Consolas"/>
                <a:cs typeface="Consolas"/>
                <a:sym typeface="Consolas"/>
              </a:rPr>
              <a:t>[16];</a:t>
            </a:r>
            <a:endParaRPr sz="1422" dirty="0">
              <a:latin typeface="Consolas"/>
              <a:ea typeface="Consolas"/>
              <a:cs typeface="Consolas"/>
              <a:sym typeface="Consolas"/>
            </a:endParaRPr>
          </a:p>
          <a:p>
            <a:pPr marL="0" indent="0">
              <a:spcBef>
                <a:spcPts val="0"/>
              </a:spcBef>
              <a:buNone/>
            </a:pPr>
            <a:r>
              <a:rPr lang="en" sz="1422" dirty="0">
                <a:latin typeface="Consolas"/>
                <a:ea typeface="Consolas"/>
                <a:cs typeface="Consolas"/>
                <a:sym typeface="Consolas"/>
              </a:rPr>
              <a:t>		</a:t>
            </a:r>
            <a:r>
              <a:rPr lang="en" sz="1422" dirty="0" err="1">
                <a:latin typeface="Consolas"/>
                <a:ea typeface="Consolas"/>
                <a:cs typeface="Consolas"/>
                <a:sym typeface="Consolas"/>
              </a:rPr>
              <a:t>scanf</a:t>
            </a:r>
            <a:r>
              <a:rPr lang="en" sz="1422" dirty="0">
                <a:latin typeface="Consolas"/>
                <a:ea typeface="Consolas"/>
                <a:cs typeface="Consolas"/>
                <a:sym typeface="Consolas"/>
              </a:rPr>
              <a:t>("%</a:t>
            </a:r>
            <a:r>
              <a:rPr lang="en" sz="1422" dirty="0" err="1">
                <a:latin typeface="Consolas"/>
                <a:ea typeface="Consolas"/>
                <a:cs typeface="Consolas"/>
                <a:sym typeface="Consolas"/>
              </a:rPr>
              <a:t>i</a:t>
            </a:r>
            <a:r>
              <a:rPr lang="en" sz="1422" dirty="0">
                <a:latin typeface="Consolas"/>
                <a:ea typeface="Consolas"/>
                <a:cs typeface="Consolas"/>
                <a:sym typeface="Consolas"/>
              </a:rPr>
              <a:t>", &amp;size);</a:t>
            </a:r>
            <a:endParaRPr sz="1422" dirty="0">
              <a:latin typeface="Consolas"/>
              <a:ea typeface="Consolas"/>
              <a:cs typeface="Consolas"/>
              <a:sym typeface="Consolas"/>
            </a:endParaRPr>
          </a:p>
          <a:p>
            <a:pPr marL="0" indent="0">
              <a:spcBef>
                <a:spcPts val="0"/>
              </a:spcBef>
              <a:buNone/>
            </a:pPr>
            <a:r>
              <a:rPr lang="en" sz="1422" dirty="0">
                <a:latin typeface="Consolas"/>
                <a:ea typeface="Consolas"/>
                <a:cs typeface="Consolas"/>
                <a:sym typeface="Consolas"/>
              </a:rPr>
              <a:t>		if (size &gt; 16) exit(1);</a:t>
            </a:r>
            <a:endParaRPr sz="1422" dirty="0">
              <a:latin typeface="Consolas"/>
              <a:ea typeface="Consolas"/>
              <a:cs typeface="Consolas"/>
              <a:sym typeface="Consolas"/>
            </a:endParaRPr>
          </a:p>
          <a:p>
            <a:pPr marL="0" indent="0">
              <a:spcBef>
                <a:spcPts val="0"/>
              </a:spcBef>
              <a:buNone/>
            </a:pPr>
            <a:r>
              <a:rPr lang="en" sz="1422" dirty="0">
                <a:latin typeface="Consolas"/>
                <a:ea typeface="Consolas"/>
                <a:cs typeface="Consolas"/>
                <a:sym typeface="Consolas"/>
              </a:rPr>
              <a:t>		read(0, </a:t>
            </a:r>
            <a:r>
              <a:rPr lang="en" sz="1422" dirty="0" err="1">
                <a:latin typeface="Consolas"/>
                <a:ea typeface="Consolas"/>
                <a:cs typeface="Consolas"/>
                <a:sym typeface="Consolas"/>
              </a:rPr>
              <a:t>buf</a:t>
            </a:r>
            <a:r>
              <a:rPr lang="en" sz="1422" dirty="0">
                <a:latin typeface="Consolas"/>
                <a:ea typeface="Consolas"/>
                <a:cs typeface="Consolas"/>
                <a:sym typeface="Consolas"/>
              </a:rPr>
              <a:t>, size);</a:t>
            </a:r>
            <a:endParaRPr sz="1422" dirty="0">
              <a:latin typeface="Consolas"/>
              <a:ea typeface="Consolas"/>
              <a:cs typeface="Consolas"/>
              <a:sym typeface="Consolas"/>
            </a:endParaRPr>
          </a:p>
          <a:p>
            <a:pPr marL="0" indent="0">
              <a:spcBef>
                <a:spcPts val="0"/>
              </a:spcBef>
              <a:buNone/>
            </a:pPr>
            <a:r>
              <a:rPr lang="en" sz="1422" dirty="0">
                <a:latin typeface="Consolas"/>
                <a:ea typeface="Consolas"/>
                <a:cs typeface="Consolas"/>
                <a:sym typeface="Consolas"/>
              </a:rPr>
              <a:t>	}</a:t>
            </a:r>
            <a:endParaRPr sz="2276" dirty="0"/>
          </a:p>
          <a:p>
            <a:pPr marL="0" indent="0">
              <a:spcBef>
                <a:spcPts val="1422"/>
              </a:spcBef>
              <a:buNone/>
            </a:pPr>
            <a:r>
              <a:rPr lang="en" sz="2276" dirty="0"/>
              <a:t>Why is this a problem? Recall twos compliment:</a:t>
            </a:r>
            <a:endParaRPr sz="2276" dirty="0"/>
          </a:p>
          <a:p>
            <a:pPr indent="-415425">
              <a:spcBef>
                <a:spcPts val="1422"/>
              </a:spcBef>
              <a:buSzPts val="1000"/>
              <a:buAutoNum type="arabicPeriod"/>
            </a:pPr>
            <a:r>
              <a:rPr lang="en" sz="1422" dirty="0">
                <a:latin typeface="Consolas"/>
                <a:ea typeface="Consolas"/>
                <a:cs typeface="Consolas"/>
                <a:sym typeface="Consolas"/>
              </a:rPr>
              <a:t>0xffffffff == -1</a:t>
            </a:r>
            <a:r>
              <a:rPr lang="en" sz="1422" dirty="0"/>
              <a:t>, </a:t>
            </a:r>
            <a:r>
              <a:rPr lang="en" sz="1422" dirty="0">
                <a:latin typeface="Consolas"/>
                <a:ea typeface="Consolas"/>
                <a:cs typeface="Consolas"/>
                <a:sym typeface="Consolas"/>
              </a:rPr>
              <a:t>0xfffffffe == -2</a:t>
            </a:r>
            <a:r>
              <a:rPr lang="en" sz="1422" dirty="0"/>
              <a:t>, </a:t>
            </a:r>
            <a:r>
              <a:rPr lang="en" sz="1422" dirty="0" err="1"/>
              <a:t>etc</a:t>
            </a:r>
            <a:endParaRPr sz="1422" dirty="0"/>
          </a:p>
          <a:p>
            <a:pPr indent="-415425">
              <a:spcBef>
                <a:spcPts val="0"/>
              </a:spcBef>
              <a:buSzPts val="1000"/>
              <a:buAutoNum type="arabicPeriod"/>
            </a:pPr>
            <a:r>
              <a:rPr lang="en" sz="1422" dirty="0" err="1"/>
              <a:t>signedness</a:t>
            </a:r>
            <a:r>
              <a:rPr lang="en" sz="1422" dirty="0"/>
              <a:t> mostly matters during </a:t>
            </a:r>
            <a:r>
              <a:rPr lang="en" sz="1422" i="1" dirty="0"/>
              <a:t>conditional jumps</a:t>
            </a:r>
            <a:endParaRPr sz="1422" i="1" dirty="0"/>
          </a:p>
          <a:p>
            <a:pPr indent="-415425">
              <a:spcBef>
                <a:spcPts val="0"/>
              </a:spcBef>
              <a:buSzPts val="1000"/>
              <a:buAutoNum type="arabicPeriod"/>
            </a:pPr>
            <a:r>
              <a:rPr lang="en" sz="1422" dirty="0" err="1">
                <a:latin typeface="Consolas"/>
                <a:ea typeface="Consolas"/>
                <a:cs typeface="Consolas"/>
                <a:sym typeface="Consolas"/>
              </a:rPr>
              <a:t>cmp</a:t>
            </a:r>
            <a:r>
              <a:rPr lang="en" sz="1422" dirty="0">
                <a:latin typeface="Consolas"/>
                <a:ea typeface="Consolas"/>
                <a:cs typeface="Consolas"/>
                <a:sym typeface="Consolas"/>
              </a:rPr>
              <a:t> </a:t>
            </a:r>
            <a:r>
              <a:rPr lang="en" sz="1422" dirty="0" err="1">
                <a:latin typeface="Consolas"/>
                <a:ea typeface="Consolas"/>
                <a:cs typeface="Consolas"/>
                <a:sym typeface="Consolas"/>
              </a:rPr>
              <a:t>eax</a:t>
            </a:r>
            <a:r>
              <a:rPr lang="en" sz="1422" dirty="0">
                <a:latin typeface="Consolas"/>
                <a:ea typeface="Consolas"/>
                <a:cs typeface="Consolas"/>
                <a:sym typeface="Consolas"/>
              </a:rPr>
              <a:t>, 16; </a:t>
            </a:r>
            <a:r>
              <a:rPr lang="en" sz="1422" dirty="0" err="1">
                <a:latin typeface="Consolas"/>
                <a:ea typeface="Consolas"/>
                <a:cs typeface="Consolas"/>
                <a:sym typeface="Consolas"/>
              </a:rPr>
              <a:t>jae</a:t>
            </a:r>
            <a:r>
              <a:rPr lang="en" sz="1422" dirty="0">
                <a:latin typeface="Consolas"/>
                <a:ea typeface="Consolas"/>
                <a:cs typeface="Consolas"/>
                <a:sym typeface="Consolas"/>
              </a:rPr>
              <a:t> </a:t>
            </a:r>
            <a:r>
              <a:rPr lang="en" sz="1422" dirty="0" err="1">
                <a:latin typeface="Consolas"/>
                <a:ea typeface="Consolas"/>
                <a:cs typeface="Consolas"/>
                <a:sym typeface="Consolas"/>
              </a:rPr>
              <a:t>too_big</a:t>
            </a:r>
            <a:endParaRPr sz="1422" dirty="0"/>
          </a:p>
          <a:p>
            <a:pPr marL="1300460" indent="-397363">
              <a:spcBef>
                <a:spcPts val="0"/>
              </a:spcBef>
              <a:buSzPts val="800"/>
              <a:buChar char="-"/>
            </a:pPr>
            <a:r>
              <a:rPr lang="en" sz="1138" i="1" dirty="0"/>
              <a:t>unsigned</a:t>
            </a:r>
            <a:r>
              <a:rPr lang="en" sz="1138" dirty="0"/>
              <a:t> comparison</a:t>
            </a:r>
            <a:endParaRPr sz="1138" dirty="0"/>
          </a:p>
          <a:p>
            <a:pPr marL="1300460" indent="-397363">
              <a:spcBef>
                <a:spcPts val="0"/>
              </a:spcBef>
              <a:buSzPts val="800"/>
              <a:buChar char="-"/>
            </a:pPr>
            <a:r>
              <a:rPr lang="en" sz="1138" dirty="0" err="1">
                <a:latin typeface="Consolas"/>
                <a:ea typeface="Consolas"/>
                <a:cs typeface="Consolas"/>
                <a:sym typeface="Consolas"/>
              </a:rPr>
              <a:t>eax</a:t>
            </a:r>
            <a:r>
              <a:rPr lang="en" sz="1138" dirty="0">
                <a:latin typeface="Consolas"/>
                <a:ea typeface="Consolas"/>
                <a:cs typeface="Consolas"/>
                <a:sym typeface="Consolas"/>
              </a:rPr>
              <a:t> = 0xffffffff</a:t>
            </a:r>
            <a:r>
              <a:rPr lang="en" sz="1138" dirty="0"/>
              <a:t> will result in checking </a:t>
            </a:r>
            <a:r>
              <a:rPr lang="en" sz="1138" dirty="0">
                <a:latin typeface="Consolas"/>
                <a:ea typeface="Consolas"/>
                <a:cs typeface="Consolas"/>
                <a:sym typeface="Consolas"/>
              </a:rPr>
              <a:t>0xffffffff &gt; 16</a:t>
            </a:r>
            <a:r>
              <a:rPr lang="en" sz="1138" dirty="0"/>
              <a:t> and a jump</a:t>
            </a:r>
            <a:endParaRPr sz="1138" dirty="0"/>
          </a:p>
          <a:p>
            <a:pPr indent="-415425">
              <a:spcBef>
                <a:spcPts val="0"/>
              </a:spcBef>
              <a:buSzPts val="1000"/>
              <a:buAutoNum type="arabicPeriod"/>
            </a:pPr>
            <a:r>
              <a:rPr lang="en" sz="1422" dirty="0"/>
              <a:t> </a:t>
            </a:r>
            <a:r>
              <a:rPr lang="en" sz="1422" dirty="0" err="1">
                <a:latin typeface="Consolas"/>
                <a:ea typeface="Consolas"/>
                <a:cs typeface="Consolas"/>
                <a:sym typeface="Consolas"/>
              </a:rPr>
              <a:t>cmp</a:t>
            </a:r>
            <a:r>
              <a:rPr lang="en" sz="1422" dirty="0">
                <a:latin typeface="Consolas"/>
                <a:ea typeface="Consolas"/>
                <a:cs typeface="Consolas"/>
                <a:sym typeface="Consolas"/>
              </a:rPr>
              <a:t> </a:t>
            </a:r>
            <a:r>
              <a:rPr lang="en" sz="1422" dirty="0" err="1">
                <a:latin typeface="Consolas"/>
                <a:ea typeface="Consolas"/>
                <a:cs typeface="Consolas"/>
                <a:sym typeface="Consolas"/>
              </a:rPr>
              <a:t>eax</a:t>
            </a:r>
            <a:r>
              <a:rPr lang="en" sz="1422" dirty="0">
                <a:latin typeface="Consolas"/>
                <a:ea typeface="Consolas"/>
                <a:cs typeface="Consolas"/>
                <a:sym typeface="Consolas"/>
              </a:rPr>
              <a:t>, 16; </a:t>
            </a:r>
            <a:r>
              <a:rPr lang="en" sz="1422" dirty="0" err="1">
                <a:latin typeface="Consolas"/>
                <a:ea typeface="Consolas"/>
                <a:cs typeface="Consolas"/>
                <a:sym typeface="Consolas"/>
              </a:rPr>
              <a:t>jge</a:t>
            </a:r>
            <a:r>
              <a:rPr lang="en" sz="1422" dirty="0">
                <a:latin typeface="Consolas"/>
                <a:ea typeface="Consolas"/>
                <a:cs typeface="Consolas"/>
                <a:sym typeface="Consolas"/>
              </a:rPr>
              <a:t> </a:t>
            </a:r>
            <a:r>
              <a:rPr lang="en" sz="1422" dirty="0" err="1">
                <a:latin typeface="Consolas"/>
                <a:ea typeface="Consolas"/>
                <a:cs typeface="Consolas"/>
                <a:sym typeface="Consolas"/>
              </a:rPr>
              <a:t>too_big</a:t>
            </a:r>
            <a:endParaRPr sz="1422" dirty="0">
              <a:latin typeface="Consolas"/>
              <a:ea typeface="Consolas"/>
              <a:cs typeface="Consolas"/>
              <a:sym typeface="Consolas"/>
            </a:endParaRPr>
          </a:p>
          <a:p>
            <a:pPr marL="1300460" indent="-397363">
              <a:spcBef>
                <a:spcPts val="0"/>
              </a:spcBef>
              <a:buSzPts val="800"/>
              <a:buChar char="-"/>
            </a:pPr>
            <a:r>
              <a:rPr lang="en" sz="1138" i="1" dirty="0"/>
              <a:t>signed</a:t>
            </a:r>
            <a:r>
              <a:rPr lang="en" sz="1138" dirty="0"/>
              <a:t> comparison</a:t>
            </a:r>
            <a:endParaRPr sz="1138" dirty="0">
              <a:latin typeface="Roboto Mono Regular"/>
              <a:ea typeface="Roboto Mono Regular"/>
              <a:cs typeface="Roboto Mono Regular"/>
              <a:sym typeface="Roboto Mono Regular"/>
            </a:endParaRPr>
          </a:p>
          <a:p>
            <a:pPr marL="1300460" indent="-397363">
              <a:spcBef>
                <a:spcPts val="0"/>
              </a:spcBef>
              <a:buSzPts val="800"/>
              <a:buChar char="-"/>
            </a:pPr>
            <a:r>
              <a:rPr lang="en" sz="1138" dirty="0" err="1">
                <a:latin typeface="Consolas"/>
                <a:ea typeface="Consolas"/>
                <a:cs typeface="Consolas"/>
                <a:sym typeface="Consolas"/>
              </a:rPr>
              <a:t>eax</a:t>
            </a:r>
            <a:r>
              <a:rPr lang="en" sz="1138" dirty="0">
                <a:latin typeface="Consolas"/>
                <a:ea typeface="Consolas"/>
                <a:cs typeface="Consolas"/>
                <a:sym typeface="Consolas"/>
              </a:rPr>
              <a:t> = 0xffffffff</a:t>
            </a:r>
            <a:r>
              <a:rPr lang="en" sz="1138" dirty="0"/>
              <a:t> will result in checking </a:t>
            </a:r>
            <a:r>
              <a:rPr lang="en" sz="1138" dirty="0">
                <a:latin typeface="Consolas"/>
                <a:ea typeface="Consolas"/>
                <a:cs typeface="Consolas"/>
                <a:sym typeface="Consolas"/>
              </a:rPr>
              <a:t>-1 &gt; 16</a:t>
            </a:r>
            <a:r>
              <a:rPr lang="en" sz="1138" dirty="0"/>
              <a:t>, and no jump</a:t>
            </a:r>
            <a:endParaRPr sz="1138" dirty="0"/>
          </a:p>
          <a:p>
            <a:pPr marL="0" indent="0">
              <a:spcBef>
                <a:spcPts val="1422"/>
              </a:spcBef>
              <a:buNone/>
            </a:pPr>
            <a:r>
              <a:rPr lang="en" sz="2276" dirty="0"/>
              <a:t>Guess which one is used in this code?</a:t>
            </a:r>
            <a:endParaRPr sz="227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5"/>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a:t>Memory Corruption: Uninitialized Memory</a:t>
            </a:r>
            <a:endParaRPr/>
          </a:p>
        </p:txBody>
      </p:sp>
      <p:sp>
        <p:nvSpPr>
          <p:cNvPr id="598" name="Google Shape;598;p65"/>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None/>
            </a:pPr>
            <a:r>
              <a:rPr lang="en" sz="2276"/>
              <a:t>Memory objects can be used before they are initialized</a:t>
            </a:r>
            <a:endParaRPr sz="2276"/>
          </a:p>
          <a:p>
            <a:pPr marL="0" indent="0">
              <a:spcBef>
                <a:spcPts val="0"/>
              </a:spcBef>
              <a:buNone/>
            </a:pPr>
            <a:endParaRPr sz="2276"/>
          </a:p>
          <a:p>
            <a:pPr marL="0" indent="0">
              <a:spcBef>
                <a:spcPts val="0"/>
              </a:spcBef>
              <a:buNone/>
            </a:pPr>
            <a:r>
              <a:rPr lang="en" sz="1422">
                <a:latin typeface="Consolas"/>
                <a:ea typeface="Consolas"/>
                <a:cs typeface="Consolas"/>
                <a:sym typeface="Consolas"/>
              </a:rPr>
              <a:t>	int main() {</a:t>
            </a:r>
            <a:endParaRPr sz="1422">
              <a:latin typeface="Consolas"/>
              <a:ea typeface="Consolas"/>
              <a:cs typeface="Consolas"/>
              <a:sym typeface="Consolas"/>
            </a:endParaRPr>
          </a:p>
          <a:p>
            <a:pPr indent="650230">
              <a:spcBef>
                <a:spcPts val="0"/>
              </a:spcBef>
              <a:buClr>
                <a:schemeClr val="dk1"/>
              </a:buClr>
              <a:buSzPts val="1100"/>
              <a:buNone/>
            </a:pPr>
            <a:r>
              <a:rPr lang="en" sz="1422">
                <a:latin typeface="Consolas"/>
                <a:ea typeface="Consolas"/>
                <a:cs typeface="Consolas"/>
                <a:sym typeface="Consolas"/>
              </a:rPr>
              <a:t>void (*fun_ptr)(int);</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 some other code, which does not initialize func_ptr</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func_ptr(1);</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a:t>
            </a:r>
            <a:endParaRPr sz="2276"/>
          </a:p>
          <a:p>
            <a:pPr marL="0" indent="0">
              <a:spcBef>
                <a:spcPts val="1422"/>
              </a:spcBef>
              <a:spcAft>
                <a:spcPts val="1422"/>
              </a:spcAft>
              <a:buNone/>
            </a:pPr>
            <a:r>
              <a:rPr lang="en" sz="2276"/>
              <a:t>Why is this a problem?</a:t>
            </a:r>
            <a:endParaRPr sz="227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6"/>
          <p:cNvSpPr txBox="1">
            <a:spLocks noGrp="1"/>
          </p:cNvSpPr>
          <p:nvPr>
            <p:ph type="title"/>
          </p:nvPr>
        </p:nvSpPr>
        <p:spPr>
          <a:xfrm>
            <a:off x="650240" y="1512147"/>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
              <a:t>Memory Corruption: Use After Free</a:t>
            </a:r>
            <a:endParaRPr/>
          </a:p>
        </p:txBody>
      </p:sp>
      <p:sp>
        <p:nvSpPr>
          <p:cNvPr id="604" name="Google Shape;604;p66"/>
          <p:cNvSpPr txBox="1">
            <a:spLocks noGrp="1"/>
          </p:cNvSpPr>
          <p:nvPr>
            <p:ph type="body" idx="1"/>
          </p:nvPr>
        </p:nvSpPr>
        <p:spPr>
          <a:xfrm>
            <a:off x="650240" y="2926080"/>
            <a:ext cx="11704320" cy="5298773"/>
          </a:xfrm>
          <a:prstGeom prst="rect">
            <a:avLst/>
          </a:prstGeom>
        </p:spPr>
        <p:txBody>
          <a:bodyPr spcFirstLastPara="1" wrap="square" lIns="130027" tIns="130027" rIns="130027" bIns="130027" anchor="t" anchorCtr="0">
            <a:noAutofit/>
          </a:bodyPr>
          <a:lstStyle/>
          <a:p>
            <a:pPr marL="0" indent="0">
              <a:spcBef>
                <a:spcPts val="0"/>
              </a:spcBef>
              <a:buNone/>
            </a:pPr>
            <a:r>
              <a:rPr lang="en" sz="2276"/>
              <a:t>Memory objects can be unintentionally used after they are deallocated</a:t>
            </a:r>
            <a:endParaRPr sz="2276"/>
          </a:p>
          <a:p>
            <a:pPr marL="0" indent="0">
              <a:spcBef>
                <a:spcPts val="0"/>
              </a:spcBef>
              <a:buNone/>
            </a:pPr>
            <a:endParaRPr sz="2276"/>
          </a:p>
          <a:p>
            <a:pPr marL="0" indent="0">
              <a:spcBef>
                <a:spcPts val="0"/>
              </a:spcBef>
              <a:buNone/>
            </a:pPr>
            <a:r>
              <a:rPr lang="en" sz="1422">
                <a:latin typeface="Consolas"/>
                <a:ea typeface="Consolas"/>
                <a:cs typeface="Consolas"/>
                <a:sym typeface="Consolas"/>
              </a:rPr>
              <a:t>	struct obj{</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int a;</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int b;</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void (*fun_ptr)(int);</a:t>
            </a:r>
            <a:endParaRPr sz="1422">
              <a:latin typeface="Consolas"/>
              <a:ea typeface="Consolas"/>
              <a:cs typeface="Consolas"/>
              <a:sym typeface="Consolas"/>
            </a:endParaRPr>
          </a:p>
          <a:p>
            <a:pPr marL="0" indent="650230">
              <a:spcBef>
                <a:spcPts val="0"/>
              </a:spcBef>
              <a:buNone/>
            </a:pPr>
            <a:r>
              <a:rPr lang="en" sz="1422">
                <a:latin typeface="Consolas"/>
                <a:ea typeface="Consolas"/>
                <a:cs typeface="Consolas"/>
                <a:sym typeface="Consolas"/>
              </a:rPr>
              <a:t>}</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int main() {</a:t>
            </a:r>
            <a:endParaRPr sz="1422">
              <a:latin typeface="Consolas"/>
              <a:ea typeface="Consolas"/>
              <a:cs typeface="Consolas"/>
              <a:sym typeface="Consolas"/>
            </a:endParaRPr>
          </a:p>
          <a:p>
            <a:pPr indent="650230">
              <a:spcBef>
                <a:spcPts val="0"/>
              </a:spcBef>
              <a:buNone/>
            </a:pPr>
            <a:r>
              <a:rPr lang="en" sz="1422">
                <a:latin typeface="Consolas"/>
                <a:ea typeface="Consolas"/>
                <a:cs typeface="Consolas"/>
                <a:sym typeface="Consolas"/>
              </a:rPr>
              <a:t>struct obj * instance = (struct obj *) malloc(sizeof(struct obj))	;</a:t>
            </a:r>
            <a:endParaRPr sz="1422">
              <a:latin typeface="Consolas"/>
              <a:ea typeface="Consolas"/>
              <a:cs typeface="Consolas"/>
              <a:sym typeface="Consolas"/>
            </a:endParaRPr>
          </a:p>
          <a:p>
            <a:pPr indent="650230">
              <a:spcBef>
                <a:spcPts val="0"/>
              </a:spcBef>
              <a:buNone/>
            </a:pPr>
            <a:r>
              <a:rPr lang="en" sz="1422">
                <a:latin typeface="Consolas"/>
                <a:ea typeface="Consolas"/>
                <a:cs typeface="Consolas"/>
                <a:sym typeface="Consolas"/>
              </a:rPr>
              <a:t>//some more code here;</a:t>
            </a:r>
            <a:endParaRPr sz="1422">
              <a:latin typeface="Consolas"/>
              <a:ea typeface="Consolas"/>
              <a:cs typeface="Consolas"/>
              <a:sym typeface="Consolas"/>
            </a:endParaRPr>
          </a:p>
          <a:p>
            <a:pPr indent="650230">
              <a:spcBef>
                <a:spcPts val="0"/>
              </a:spcBef>
              <a:buNone/>
            </a:pPr>
            <a:r>
              <a:rPr lang="en" sz="1422">
                <a:latin typeface="Consolas"/>
                <a:ea typeface="Consolas"/>
                <a:cs typeface="Consolas"/>
                <a:sym typeface="Consolas"/>
              </a:rPr>
              <a:t>free(instance);</a:t>
            </a:r>
            <a:endParaRPr sz="1422">
              <a:latin typeface="Consolas"/>
              <a:ea typeface="Consolas"/>
              <a:cs typeface="Consolas"/>
              <a:sym typeface="Consolas"/>
            </a:endParaRPr>
          </a:p>
          <a:p>
            <a:pPr indent="650230">
              <a:spcBef>
                <a:spcPts val="0"/>
              </a:spcBef>
              <a:buNone/>
            </a:pPr>
            <a:r>
              <a:rPr lang="en" sz="1422">
                <a:latin typeface="Consolas"/>
                <a:ea typeface="Consolas"/>
                <a:cs typeface="Consolas"/>
                <a:sym typeface="Consolas"/>
              </a:rPr>
              <a:t>//some more code here</a:t>
            </a:r>
            <a:endParaRPr sz="1422">
              <a:latin typeface="Consolas"/>
              <a:ea typeface="Consolas"/>
              <a:cs typeface="Consolas"/>
              <a:sym typeface="Consolas"/>
            </a:endParaRPr>
          </a:p>
          <a:p>
            <a:pPr indent="650230">
              <a:spcBef>
                <a:spcPts val="0"/>
              </a:spcBef>
              <a:buNone/>
            </a:pPr>
            <a:r>
              <a:rPr lang="en" sz="1422">
                <a:latin typeface="Consolas"/>
                <a:ea typeface="Consolas"/>
                <a:cs typeface="Consolas"/>
                <a:sym typeface="Consolas"/>
              </a:rPr>
              <a:t>instance-&gt;func_ptr(1);</a:t>
            </a:r>
            <a:endParaRPr sz="1422">
              <a:latin typeface="Consolas"/>
              <a:ea typeface="Consolas"/>
              <a:cs typeface="Consolas"/>
              <a:sym typeface="Consolas"/>
            </a:endParaRPr>
          </a:p>
          <a:p>
            <a:pPr marL="0" indent="0">
              <a:spcBef>
                <a:spcPts val="0"/>
              </a:spcBef>
              <a:buNone/>
            </a:pPr>
            <a:r>
              <a:rPr lang="en" sz="1422">
                <a:latin typeface="Consolas"/>
                <a:ea typeface="Consolas"/>
                <a:cs typeface="Consolas"/>
                <a:sym typeface="Consolas"/>
              </a:rPr>
              <a:t>	}</a:t>
            </a:r>
            <a:endParaRPr sz="1422">
              <a:latin typeface="Consolas"/>
              <a:ea typeface="Consolas"/>
              <a:cs typeface="Consolas"/>
              <a:sym typeface="Consolas"/>
            </a:endParaRPr>
          </a:p>
          <a:p>
            <a:pPr marL="0" indent="0">
              <a:spcBef>
                <a:spcPts val="0"/>
              </a:spcBef>
              <a:buNone/>
            </a:pPr>
            <a:endParaRPr sz="1422">
              <a:latin typeface="Consolas"/>
              <a:ea typeface="Consolas"/>
              <a:cs typeface="Consolas"/>
              <a:sym typeface="Consolas"/>
            </a:endParaRPr>
          </a:p>
          <a:p>
            <a:pPr marL="0" indent="0">
              <a:spcBef>
                <a:spcPts val="1422"/>
              </a:spcBef>
              <a:spcAft>
                <a:spcPts val="1422"/>
              </a:spcAft>
              <a:buNone/>
            </a:pPr>
            <a:r>
              <a:rPr lang="en" sz="2276"/>
              <a:t>Why is this a problem?</a:t>
            </a:r>
            <a:endParaRPr sz="2276"/>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A50A-5047-9741-A249-325236235ADA}"/>
              </a:ext>
            </a:extLst>
          </p:cNvPr>
          <p:cNvSpPr>
            <a:spLocks noGrp="1"/>
          </p:cNvSpPr>
          <p:nvPr>
            <p:ph type="title"/>
          </p:nvPr>
        </p:nvSpPr>
        <p:spPr>
          <a:xfrm>
            <a:off x="318168" y="-236045"/>
            <a:ext cx="12293600" cy="2438400"/>
          </a:xfrm>
        </p:spPr>
        <p:txBody>
          <a:bodyPr/>
          <a:lstStyle/>
          <a:p>
            <a:r>
              <a:rPr lang="en-US" altLang="zh-CN" sz="6000" dirty="0"/>
              <a:t>Software</a:t>
            </a:r>
            <a:r>
              <a:rPr lang="zh-CN" altLang="en-US" sz="6000" dirty="0"/>
              <a:t> </a:t>
            </a:r>
            <a:r>
              <a:rPr lang="en-US" altLang="zh-CN" sz="6000" dirty="0"/>
              <a:t>Vulnerabilities</a:t>
            </a:r>
            <a:r>
              <a:rPr lang="zh-CN" altLang="en-US" sz="6000" dirty="0"/>
              <a:t> </a:t>
            </a:r>
            <a:r>
              <a:rPr lang="en-US" altLang="zh-CN" sz="6000" dirty="0"/>
              <a:t>and</a:t>
            </a:r>
            <a:r>
              <a:rPr lang="zh-CN" altLang="en-US" sz="6000" dirty="0"/>
              <a:t> </a:t>
            </a:r>
            <a:r>
              <a:rPr lang="en-US" altLang="zh-CN" sz="6000" dirty="0"/>
              <a:t>Exploits:</a:t>
            </a:r>
            <a:r>
              <a:rPr lang="zh-CN" altLang="en-US" sz="6000" dirty="0"/>
              <a:t> </a:t>
            </a:r>
            <a:r>
              <a:rPr lang="en-US" altLang="zh-CN" sz="6000" dirty="0"/>
              <a:t>What</a:t>
            </a:r>
            <a:r>
              <a:rPr lang="zh-CN" altLang="en-US" sz="6000" dirty="0"/>
              <a:t> </a:t>
            </a:r>
            <a:r>
              <a:rPr lang="en-US" altLang="zh-CN" sz="6000" dirty="0"/>
              <a:t>Are</a:t>
            </a:r>
            <a:r>
              <a:rPr lang="zh-CN" altLang="en-US" sz="6000" dirty="0"/>
              <a:t> </a:t>
            </a:r>
            <a:r>
              <a:rPr lang="en-US" altLang="zh-CN" sz="6000" dirty="0"/>
              <a:t>They?</a:t>
            </a:r>
            <a:endParaRPr lang="en-US" sz="6000" dirty="0"/>
          </a:p>
        </p:txBody>
      </p:sp>
      <p:grpSp>
        <p:nvGrpSpPr>
          <p:cNvPr id="8" name="Group 7">
            <a:extLst>
              <a:ext uri="{FF2B5EF4-FFF2-40B4-BE49-F238E27FC236}">
                <a16:creationId xmlns:a16="http://schemas.microsoft.com/office/drawing/2014/main" id="{CA096A06-DE06-6E40-845C-2511B0586245}"/>
              </a:ext>
            </a:extLst>
          </p:cNvPr>
          <p:cNvGrpSpPr/>
          <p:nvPr/>
        </p:nvGrpSpPr>
        <p:grpSpPr>
          <a:xfrm>
            <a:off x="2727767" y="2438400"/>
            <a:ext cx="4653668" cy="5867400"/>
            <a:chOff x="635000" y="1295400"/>
            <a:chExt cx="4653668" cy="5867400"/>
          </a:xfrm>
        </p:grpSpPr>
        <p:pic>
          <p:nvPicPr>
            <p:cNvPr id="6" name="Picture 5" descr="Text, letter&#10;&#10;Description automatically generated">
              <a:extLst>
                <a:ext uri="{FF2B5EF4-FFF2-40B4-BE49-F238E27FC236}">
                  <a16:creationId xmlns:a16="http://schemas.microsoft.com/office/drawing/2014/main" id="{FC0625ED-E61E-9046-85B0-9481E0E3A46D}"/>
                </a:ext>
              </a:extLst>
            </p:cNvPr>
            <p:cNvPicPr>
              <a:picLocks noChangeAspect="1"/>
            </p:cNvPicPr>
            <p:nvPr/>
          </p:nvPicPr>
          <p:blipFill>
            <a:blip r:embed="rId2"/>
            <a:stretch>
              <a:fillRect/>
            </a:stretch>
          </p:blipFill>
          <p:spPr>
            <a:xfrm>
              <a:off x="635000" y="1295400"/>
              <a:ext cx="4653668" cy="3802555"/>
            </a:xfrm>
            <a:prstGeom prst="rect">
              <a:avLst/>
            </a:prstGeom>
            <a:ln>
              <a:solidFill>
                <a:schemeClr val="tx1"/>
              </a:solidFill>
            </a:ln>
          </p:spPr>
        </p:pic>
        <p:sp>
          <p:nvSpPr>
            <p:cNvPr id="7" name="Rectangle 6">
              <a:extLst>
                <a:ext uri="{FF2B5EF4-FFF2-40B4-BE49-F238E27FC236}">
                  <a16:creationId xmlns:a16="http://schemas.microsoft.com/office/drawing/2014/main" id="{4A7CA31A-16FF-2F4F-B708-0B7A2F261F00}"/>
                </a:ext>
              </a:extLst>
            </p:cNvPr>
            <p:cNvSpPr/>
            <p:nvPr/>
          </p:nvSpPr>
          <p:spPr bwMode="auto">
            <a:xfrm>
              <a:off x="635000" y="5097955"/>
              <a:ext cx="4653668" cy="2064845"/>
            </a:xfrm>
            <a:prstGeom prst="rect">
              <a:avLst/>
            </a:prstGeom>
            <a:solidFill>
              <a:schemeClr val="bg1"/>
            </a:solidFill>
            <a:ln>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ltLang="zh-CN" sz="2400" dirty="0">
                <a:solidFill>
                  <a:srgbClr val="FF0000"/>
                </a:solidFill>
                <a:latin typeface="American Typewriter" panose="02090604020004020304" pitchFamily="18" charset="77"/>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2400" dirty="0">
                  <a:solidFill>
                    <a:srgbClr val="FF0000"/>
                  </a:solidFill>
                  <a:latin typeface="American Typewriter" panose="02090604020004020304" pitchFamily="18" charset="77"/>
                  <a:cs typeface="Times New Roman" panose="02020603050405020304" pitchFamily="18" charset="0"/>
                </a:rPr>
                <a:t>i</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nt</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err="1">
                  <a:ln>
                    <a:noFill/>
                  </a:ln>
                  <a:solidFill>
                    <a:srgbClr val="FF0000"/>
                  </a:solidFill>
                  <a:effectLst/>
                  <a:latin typeface="American Typewriter" panose="02090604020004020304" pitchFamily="18" charset="77"/>
                  <a:cs typeface="Times New Roman" panose="02020603050405020304" pitchFamily="18" charset="0"/>
                  <a:sym typeface="Gill Sans Light" charset="0"/>
                </a:rPr>
                <a:t>printf</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here</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a:t>
              </a:r>
              <a:endParaRPr kumimoji="0" 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endParaRPr>
            </a:p>
          </p:txBody>
        </p:sp>
      </p:grpSp>
      <p:sp>
        <p:nvSpPr>
          <p:cNvPr id="9" name="TextBox 8">
            <a:extLst>
              <a:ext uri="{FF2B5EF4-FFF2-40B4-BE49-F238E27FC236}">
                <a16:creationId xmlns:a16="http://schemas.microsoft.com/office/drawing/2014/main" id="{EF9236C4-8901-6D4D-9453-41EDF900FF6A}"/>
              </a:ext>
            </a:extLst>
          </p:cNvPr>
          <p:cNvSpPr txBox="1"/>
          <p:nvPr/>
        </p:nvSpPr>
        <p:spPr>
          <a:xfrm>
            <a:off x="7950200" y="3970345"/>
            <a:ext cx="7315200" cy="738664"/>
          </a:xfrm>
          <a:prstGeom prst="rect">
            <a:avLst/>
          </a:prstGeom>
          <a:noFill/>
        </p:spPr>
        <p:txBody>
          <a:bodyPr wrap="square" rtlCol="0">
            <a:spAutoFit/>
          </a:bodyPr>
          <a:lstStyle/>
          <a:p>
            <a:pPr algn="l"/>
            <a:r>
              <a:rPr lang="en-US" altLang="zh-CN" b="1" dirty="0"/>
              <a:t>The</a:t>
            </a:r>
            <a:r>
              <a:rPr lang="zh-CN" altLang="en-US" b="1" dirty="0"/>
              <a:t> </a:t>
            </a:r>
            <a:r>
              <a:rPr lang="en-US" altLang="zh-CN" b="1" dirty="0"/>
              <a:t>First</a:t>
            </a:r>
            <a:r>
              <a:rPr lang="zh-CN" altLang="en-US" b="1" dirty="0"/>
              <a:t> </a:t>
            </a:r>
            <a:r>
              <a:rPr lang="en-US" altLang="zh-CN" b="1" dirty="0"/>
              <a:t>Example</a:t>
            </a:r>
            <a:endParaRPr lang="en-US" dirty="0"/>
          </a:p>
        </p:txBody>
      </p:sp>
      <p:sp>
        <p:nvSpPr>
          <p:cNvPr id="10" name="Rectangle 9">
            <a:extLst>
              <a:ext uri="{FF2B5EF4-FFF2-40B4-BE49-F238E27FC236}">
                <a16:creationId xmlns:a16="http://schemas.microsoft.com/office/drawing/2014/main" id="{EE70944A-5670-ED4E-9B02-1ED388AD6311}"/>
              </a:ext>
            </a:extLst>
          </p:cNvPr>
          <p:cNvSpPr/>
          <p:nvPr/>
        </p:nvSpPr>
        <p:spPr>
          <a:xfrm>
            <a:off x="3797301" y="8305800"/>
            <a:ext cx="2514600" cy="923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err="1">
                <a:solidFill>
                  <a:schemeClr val="tx2">
                    <a:lumMod val="10000"/>
                  </a:schemeClr>
                </a:solidFill>
              </a:rPr>
              <a:t>hello.c</a:t>
            </a:r>
            <a:endParaRPr lang="en-US" sz="4800" dirty="0">
              <a:solidFill>
                <a:schemeClr val="tx2">
                  <a:lumMod val="10000"/>
                </a:schemeClr>
              </a:solidFill>
            </a:endParaRPr>
          </a:p>
        </p:txBody>
      </p:sp>
    </p:spTree>
    <p:extLst>
      <p:ext uri="{BB962C8B-B14F-4D97-AF65-F5344CB8AC3E}">
        <p14:creationId xmlns:p14="http://schemas.microsoft.com/office/powerpoint/2010/main" val="160220338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6"/>
          <p:cNvSpPr txBox="1">
            <a:spLocks noGrp="1"/>
          </p:cNvSpPr>
          <p:nvPr>
            <p:ph type="title"/>
          </p:nvPr>
        </p:nvSpPr>
        <p:spPr>
          <a:xfrm>
            <a:off x="650240" y="1066800"/>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US" altLang="zh-CN" sz="6000" dirty="0"/>
              <a:t>The</a:t>
            </a:r>
            <a:r>
              <a:rPr lang="zh-CN" altLang="en-US" sz="6000" dirty="0"/>
              <a:t> </a:t>
            </a:r>
            <a:r>
              <a:rPr lang="en-US" altLang="zh-CN" sz="6000" dirty="0"/>
              <a:t>Process</a:t>
            </a:r>
            <a:r>
              <a:rPr lang="zh-CN" altLang="en-US" sz="6000" dirty="0"/>
              <a:t> </a:t>
            </a:r>
            <a:r>
              <a:rPr lang="en-US" altLang="zh-CN" sz="6000" dirty="0"/>
              <a:t>to</a:t>
            </a:r>
            <a:r>
              <a:rPr lang="zh-CN" altLang="en-US" sz="6000" dirty="0"/>
              <a:t> </a:t>
            </a:r>
            <a:r>
              <a:rPr lang="en-US" altLang="zh-CN" sz="6000" dirty="0"/>
              <a:t>Execute</a:t>
            </a:r>
            <a:r>
              <a:rPr lang="zh-CN" altLang="en-US" sz="6000" dirty="0"/>
              <a:t> </a:t>
            </a:r>
            <a:r>
              <a:rPr lang="en-US" altLang="zh-CN" sz="6000" dirty="0" err="1"/>
              <a:t>hello.c</a:t>
            </a:r>
            <a:endParaRPr sz="6000" dirty="0"/>
          </a:p>
        </p:txBody>
      </p:sp>
      <p:sp>
        <p:nvSpPr>
          <p:cNvPr id="2" name="Rectangle 1">
            <a:extLst>
              <a:ext uri="{FF2B5EF4-FFF2-40B4-BE49-F238E27FC236}">
                <a16:creationId xmlns:a16="http://schemas.microsoft.com/office/drawing/2014/main" id="{CDBA3E70-50C3-1949-9D74-8E9E7C5349D1}"/>
              </a:ext>
            </a:extLst>
          </p:cNvPr>
          <p:cNvSpPr/>
          <p:nvPr/>
        </p:nvSpPr>
        <p:spPr>
          <a:xfrm>
            <a:off x="821157" y="3657602"/>
            <a:ext cx="1376421" cy="923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err="1">
                <a:solidFill>
                  <a:schemeClr val="tx2">
                    <a:lumMod val="10000"/>
                  </a:schemeClr>
                </a:solidFill>
              </a:rPr>
              <a:t>hello.c</a:t>
            </a:r>
            <a:endParaRPr lang="en-US" sz="3200" dirty="0">
              <a:solidFill>
                <a:schemeClr val="tx2">
                  <a:lumMod val="10000"/>
                </a:schemeClr>
              </a:solidFill>
            </a:endParaRPr>
          </a:p>
        </p:txBody>
      </p:sp>
      <p:sp>
        <p:nvSpPr>
          <p:cNvPr id="5" name="Right Arrow 4">
            <a:extLst>
              <a:ext uri="{FF2B5EF4-FFF2-40B4-BE49-F238E27FC236}">
                <a16:creationId xmlns:a16="http://schemas.microsoft.com/office/drawing/2014/main" id="{A0B42F83-D035-A646-99D5-4BFC2C7ECBDE}"/>
              </a:ext>
            </a:extLst>
          </p:cNvPr>
          <p:cNvSpPr/>
          <p:nvPr/>
        </p:nvSpPr>
        <p:spPr>
          <a:xfrm>
            <a:off x="2409518" y="4043543"/>
            <a:ext cx="785439" cy="28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p>
        </p:txBody>
      </p:sp>
      <p:sp>
        <p:nvSpPr>
          <p:cNvPr id="28" name="Rectangle 27">
            <a:extLst>
              <a:ext uri="{FF2B5EF4-FFF2-40B4-BE49-F238E27FC236}">
                <a16:creationId xmlns:a16="http://schemas.microsoft.com/office/drawing/2014/main" id="{0B88D674-6DA2-8641-A123-D01EAF0BA3CA}"/>
              </a:ext>
            </a:extLst>
          </p:cNvPr>
          <p:cNvSpPr/>
          <p:nvPr/>
        </p:nvSpPr>
        <p:spPr>
          <a:xfrm>
            <a:off x="3404180" y="3661302"/>
            <a:ext cx="1376421" cy="923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err="1">
                <a:solidFill>
                  <a:schemeClr val="tx2">
                    <a:lumMod val="10000"/>
                  </a:schemeClr>
                </a:solidFill>
              </a:rPr>
              <a:t>hello.i</a:t>
            </a:r>
            <a:endParaRPr lang="en-US" sz="3200" dirty="0">
              <a:solidFill>
                <a:schemeClr val="tx2">
                  <a:lumMod val="10000"/>
                </a:schemeClr>
              </a:solidFill>
            </a:endParaRPr>
          </a:p>
        </p:txBody>
      </p:sp>
      <p:sp>
        <p:nvSpPr>
          <p:cNvPr id="29" name="Right Arrow 28">
            <a:extLst>
              <a:ext uri="{FF2B5EF4-FFF2-40B4-BE49-F238E27FC236}">
                <a16:creationId xmlns:a16="http://schemas.microsoft.com/office/drawing/2014/main" id="{313CA7E1-280C-6146-AC8E-ACA742F8E9C2}"/>
              </a:ext>
            </a:extLst>
          </p:cNvPr>
          <p:cNvSpPr/>
          <p:nvPr/>
        </p:nvSpPr>
        <p:spPr>
          <a:xfrm>
            <a:off x="4838006" y="4043543"/>
            <a:ext cx="785439" cy="28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0" name="Rectangle 29">
            <a:extLst>
              <a:ext uri="{FF2B5EF4-FFF2-40B4-BE49-F238E27FC236}">
                <a16:creationId xmlns:a16="http://schemas.microsoft.com/office/drawing/2014/main" id="{12F07B94-A3F8-E547-AB3E-8CE584205B58}"/>
              </a:ext>
            </a:extLst>
          </p:cNvPr>
          <p:cNvSpPr/>
          <p:nvPr/>
        </p:nvSpPr>
        <p:spPr>
          <a:xfrm>
            <a:off x="5765555" y="3657600"/>
            <a:ext cx="1376421" cy="923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err="1">
                <a:solidFill>
                  <a:schemeClr val="tx2">
                    <a:lumMod val="10000"/>
                  </a:schemeClr>
                </a:solidFill>
              </a:rPr>
              <a:t>hello.s</a:t>
            </a:r>
            <a:endParaRPr lang="en-US" sz="3200" dirty="0">
              <a:solidFill>
                <a:schemeClr val="tx2">
                  <a:lumMod val="10000"/>
                </a:schemeClr>
              </a:solidFill>
            </a:endParaRPr>
          </a:p>
        </p:txBody>
      </p:sp>
      <p:sp>
        <p:nvSpPr>
          <p:cNvPr id="31" name="Right Arrow 30">
            <a:extLst>
              <a:ext uri="{FF2B5EF4-FFF2-40B4-BE49-F238E27FC236}">
                <a16:creationId xmlns:a16="http://schemas.microsoft.com/office/drawing/2014/main" id="{7D5D19AF-DE37-C343-B102-B252FF72B73C}"/>
              </a:ext>
            </a:extLst>
          </p:cNvPr>
          <p:cNvSpPr/>
          <p:nvPr/>
        </p:nvSpPr>
        <p:spPr>
          <a:xfrm>
            <a:off x="7255464" y="4043543"/>
            <a:ext cx="785439" cy="28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2" name="Rectangle 31">
            <a:extLst>
              <a:ext uri="{FF2B5EF4-FFF2-40B4-BE49-F238E27FC236}">
                <a16:creationId xmlns:a16="http://schemas.microsoft.com/office/drawing/2014/main" id="{489C20A5-7C3D-9442-B553-AF0BADD31C3E}"/>
              </a:ext>
            </a:extLst>
          </p:cNvPr>
          <p:cNvSpPr/>
          <p:nvPr/>
        </p:nvSpPr>
        <p:spPr>
          <a:xfrm>
            <a:off x="8399373" y="3657600"/>
            <a:ext cx="1376421" cy="923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err="1">
                <a:solidFill>
                  <a:schemeClr val="tx2">
                    <a:lumMod val="10000"/>
                  </a:schemeClr>
                </a:solidFill>
              </a:rPr>
              <a:t>hello.o</a:t>
            </a:r>
            <a:endParaRPr lang="en-US" sz="3200" dirty="0">
              <a:solidFill>
                <a:schemeClr val="tx2">
                  <a:lumMod val="10000"/>
                </a:schemeClr>
              </a:solidFill>
            </a:endParaRPr>
          </a:p>
        </p:txBody>
      </p:sp>
      <p:sp>
        <p:nvSpPr>
          <p:cNvPr id="35" name="Right Arrow 34">
            <a:extLst>
              <a:ext uri="{FF2B5EF4-FFF2-40B4-BE49-F238E27FC236}">
                <a16:creationId xmlns:a16="http://schemas.microsoft.com/office/drawing/2014/main" id="{9EBBBEB7-A139-554F-9CEF-A6D1E9DA5FEF}"/>
              </a:ext>
            </a:extLst>
          </p:cNvPr>
          <p:cNvSpPr/>
          <p:nvPr/>
        </p:nvSpPr>
        <p:spPr>
          <a:xfrm>
            <a:off x="10317233" y="4043543"/>
            <a:ext cx="785439" cy="28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6" name="Rectangle 35">
            <a:extLst>
              <a:ext uri="{FF2B5EF4-FFF2-40B4-BE49-F238E27FC236}">
                <a16:creationId xmlns:a16="http://schemas.microsoft.com/office/drawing/2014/main" id="{38961A18-DBEF-254E-A13C-CC8280280D32}"/>
              </a:ext>
            </a:extLst>
          </p:cNvPr>
          <p:cNvSpPr/>
          <p:nvPr/>
        </p:nvSpPr>
        <p:spPr>
          <a:xfrm>
            <a:off x="11686763" y="3657600"/>
            <a:ext cx="993760" cy="923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tx2">
                    <a:lumMod val="10000"/>
                  </a:schemeClr>
                </a:solidFill>
              </a:rPr>
              <a:t>hello</a:t>
            </a:r>
            <a:endParaRPr lang="en-US" sz="3200" dirty="0">
              <a:solidFill>
                <a:schemeClr val="tx2">
                  <a:lumMod val="10000"/>
                </a:schemeClr>
              </a:solidFill>
            </a:endParaRPr>
          </a:p>
        </p:txBody>
      </p:sp>
      <p:sp>
        <p:nvSpPr>
          <p:cNvPr id="3" name="TextBox 2">
            <a:extLst>
              <a:ext uri="{FF2B5EF4-FFF2-40B4-BE49-F238E27FC236}">
                <a16:creationId xmlns:a16="http://schemas.microsoft.com/office/drawing/2014/main" id="{88E45724-F55A-0341-80C6-4C74ED35BA7C}"/>
              </a:ext>
            </a:extLst>
          </p:cNvPr>
          <p:cNvSpPr txBox="1"/>
          <p:nvPr/>
        </p:nvSpPr>
        <p:spPr>
          <a:xfrm>
            <a:off x="1042703" y="2795546"/>
            <a:ext cx="4304507" cy="738664"/>
          </a:xfrm>
          <a:prstGeom prst="rect">
            <a:avLst/>
          </a:prstGeom>
          <a:noFill/>
        </p:spPr>
        <p:txBody>
          <a:bodyPr wrap="square" rtlCol="0">
            <a:spAutoFit/>
          </a:bodyPr>
          <a:lstStyle/>
          <a:p>
            <a:r>
              <a:rPr lang="en-US" altLang="zh-CN" dirty="0"/>
              <a:t>Pre-processing</a:t>
            </a:r>
            <a:endParaRPr lang="en-US" dirty="0"/>
          </a:p>
        </p:txBody>
      </p:sp>
      <p:sp>
        <p:nvSpPr>
          <p:cNvPr id="20" name="TextBox 19">
            <a:extLst>
              <a:ext uri="{FF2B5EF4-FFF2-40B4-BE49-F238E27FC236}">
                <a16:creationId xmlns:a16="http://schemas.microsoft.com/office/drawing/2014/main" id="{A382B0DE-A597-CD4A-8359-D76BEAC4B73A}"/>
              </a:ext>
            </a:extLst>
          </p:cNvPr>
          <p:cNvSpPr txBox="1"/>
          <p:nvPr/>
        </p:nvSpPr>
        <p:spPr>
          <a:xfrm>
            <a:off x="2876837" y="4689700"/>
            <a:ext cx="4304507" cy="738664"/>
          </a:xfrm>
          <a:prstGeom prst="rect">
            <a:avLst/>
          </a:prstGeom>
          <a:noFill/>
        </p:spPr>
        <p:txBody>
          <a:bodyPr wrap="square" rtlCol="0">
            <a:spAutoFit/>
          </a:bodyPr>
          <a:lstStyle/>
          <a:p>
            <a:r>
              <a:rPr lang="en-US" altLang="zh-CN" dirty="0"/>
              <a:t>Compiling</a:t>
            </a:r>
            <a:endParaRPr lang="en-US" dirty="0"/>
          </a:p>
        </p:txBody>
      </p:sp>
      <p:sp>
        <p:nvSpPr>
          <p:cNvPr id="22" name="TextBox 21">
            <a:extLst>
              <a:ext uri="{FF2B5EF4-FFF2-40B4-BE49-F238E27FC236}">
                <a16:creationId xmlns:a16="http://schemas.microsoft.com/office/drawing/2014/main" id="{3D038044-CC03-C14E-AB14-6A25DF1D5ABC}"/>
              </a:ext>
            </a:extLst>
          </p:cNvPr>
          <p:cNvSpPr txBox="1"/>
          <p:nvPr/>
        </p:nvSpPr>
        <p:spPr>
          <a:xfrm>
            <a:off x="5471287" y="2837493"/>
            <a:ext cx="4304507" cy="738664"/>
          </a:xfrm>
          <a:prstGeom prst="rect">
            <a:avLst/>
          </a:prstGeom>
          <a:noFill/>
        </p:spPr>
        <p:txBody>
          <a:bodyPr wrap="square" rtlCol="0">
            <a:spAutoFit/>
          </a:bodyPr>
          <a:lstStyle/>
          <a:p>
            <a:r>
              <a:rPr lang="en-US" altLang="zh-CN" dirty="0"/>
              <a:t>Assembling</a:t>
            </a:r>
            <a:endParaRPr lang="en-US" dirty="0"/>
          </a:p>
        </p:txBody>
      </p:sp>
      <p:sp>
        <p:nvSpPr>
          <p:cNvPr id="23" name="TextBox 22">
            <a:extLst>
              <a:ext uri="{FF2B5EF4-FFF2-40B4-BE49-F238E27FC236}">
                <a16:creationId xmlns:a16="http://schemas.microsoft.com/office/drawing/2014/main" id="{351EDA79-E654-B04E-AD46-6ABC8F417220}"/>
              </a:ext>
            </a:extLst>
          </p:cNvPr>
          <p:cNvSpPr txBox="1"/>
          <p:nvPr/>
        </p:nvSpPr>
        <p:spPr>
          <a:xfrm>
            <a:off x="8399373" y="4662848"/>
            <a:ext cx="4304507" cy="738664"/>
          </a:xfrm>
          <a:prstGeom prst="rect">
            <a:avLst/>
          </a:prstGeom>
          <a:noFill/>
        </p:spPr>
        <p:txBody>
          <a:bodyPr wrap="square" rtlCol="0">
            <a:spAutoFit/>
          </a:bodyPr>
          <a:lstStyle/>
          <a:p>
            <a:r>
              <a:rPr lang="en-US" altLang="zh-CN" dirty="0"/>
              <a:t>Linking</a:t>
            </a:r>
            <a:endParaRPr lang="en-US" dirty="0"/>
          </a:p>
        </p:txBody>
      </p:sp>
      <p:sp>
        <p:nvSpPr>
          <p:cNvPr id="4" name="Left Arrow 3">
            <a:extLst>
              <a:ext uri="{FF2B5EF4-FFF2-40B4-BE49-F238E27FC236}">
                <a16:creationId xmlns:a16="http://schemas.microsoft.com/office/drawing/2014/main" id="{8ACF42FB-33BC-C645-8AF0-A570E27E398A}"/>
              </a:ext>
            </a:extLst>
          </p:cNvPr>
          <p:cNvSpPr/>
          <p:nvPr/>
        </p:nvSpPr>
        <p:spPr bwMode="auto">
          <a:xfrm rot="18737638">
            <a:off x="10670319" y="5216576"/>
            <a:ext cx="1849975" cy="369870"/>
          </a:xfrm>
          <a:prstGeom prst="leftArrow">
            <a:avLst/>
          </a:pr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cs typeface="ヒラギノ角ゴ ProN W3" charset="0"/>
              <a:sym typeface="Gill Sans Light" charset="0"/>
            </a:endParaRPr>
          </a:p>
        </p:txBody>
      </p:sp>
      <p:sp>
        <p:nvSpPr>
          <p:cNvPr id="6" name="Rectangle 5">
            <a:extLst>
              <a:ext uri="{FF2B5EF4-FFF2-40B4-BE49-F238E27FC236}">
                <a16:creationId xmlns:a16="http://schemas.microsoft.com/office/drawing/2014/main" id="{6846B203-03FB-A44B-9D11-B6DE4EEE9B6B}"/>
              </a:ext>
            </a:extLst>
          </p:cNvPr>
          <p:cNvSpPr/>
          <p:nvPr/>
        </p:nvSpPr>
        <p:spPr bwMode="auto">
          <a:xfrm>
            <a:off x="8040903" y="6210176"/>
            <a:ext cx="4481297" cy="1567971"/>
          </a:xfrm>
          <a:prstGeom prst="rect">
            <a:avLst/>
          </a:prstGeom>
          <a:no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4200" b="0" i="0" u="none" strike="noStrike" cap="none" normalizeH="0" baseline="0" dirty="0">
                <a:ln>
                  <a:noFill/>
                </a:ln>
                <a:solidFill>
                  <a:schemeClr val="tx1"/>
                </a:solidFill>
                <a:effectLst/>
                <a:latin typeface="Gill Sans Light" charset="0"/>
                <a:cs typeface="ヒラギノ角ゴ ProN W3" charset="0"/>
                <a:sym typeface="Gill Sans Light" charset="0"/>
              </a:rPr>
              <a:t>Finally,</a:t>
            </a:r>
            <a:r>
              <a:rPr kumimoji="0" lang="zh-CN" altLang="en-US" sz="4200" b="0" i="0" u="none" strike="noStrike" cap="none" normalizeH="0" baseline="0" dirty="0">
                <a:ln>
                  <a:noFill/>
                </a:ln>
                <a:solidFill>
                  <a:schemeClr val="tx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chemeClr val="tx1"/>
                </a:solidFill>
                <a:effectLst/>
                <a:latin typeface="Gill Sans Light" charset="0"/>
                <a:cs typeface="ヒラギノ角ゴ ProN W3" charset="0"/>
                <a:sym typeface="Gill Sans Light" charset="0"/>
              </a:rPr>
              <a:t>you</a:t>
            </a:r>
            <a:r>
              <a:rPr kumimoji="0" lang="zh-CN" altLang="en-US" sz="4200" b="0" i="0" u="none" strike="noStrike" cap="none" normalizeH="0" baseline="0" dirty="0">
                <a:ln>
                  <a:noFill/>
                </a:ln>
                <a:solidFill>
                  <a:schemeClr val="tx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chemeClr val="tx1"/>
                </a:solidFill>
                <a:effectLst/>
                <a:latin typeface="Gill Sans Light" charset="0"/>
                <a:cs typeface="ヒラギノ角ゴ ProN W3" charset="0"/>
                <a:sym typeface="Gill Sans Light" charset="0"/>
              </a:rPr>
              <a:t>can</a:t>
            </a:r>
            <a:r>
              <a:rPr kumimoji="0" lang="zh-CN" altLang="en-US" sz="4200" b="0" i="0" u="none" strike="noStrike" cap="none" normalizeH="0" baseline="0" dirty="0">
                <a:ln>
                  <a:noFill/>
                </a:ln>
                <a:solidFill>
                  <a:schemeClr val="tx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chemeClr val="tx1"/>
                </a:solidFill>
                <a:effectLst/>
                <a:latin typeface="Gill Sans Light" charset="0"/>
                <a:cs typeface="ヒラギノ角ゴ ProN W3" charset="0"/>
                <a:sym typeface="Gill Sans Light" charset="0"/>
              </a:rPr>
              <a:t>run</a:t>
            </a:r>
            <a:r>
              <a:rPr kumimoji="0" lang="zh-CN" altLang="en-US" sz="4200" b="0" i="0" u="none" strike="noStrike" cap="none" normalizeH="0" baseline="0" dirty="0">
                <a:ln>
                  <a:noFill/>
                </a:ln>
                <a:solidFill>
                  <a:schemeClr val="tx1"/>
                </a:solidFill>
                <a:effectLst/>
                <a:latin typeface="Gill Sans Light" charset="0"/>
                <a:cs typeface="ヒラギノ角ゴ ProN W3" charset="0"/>
                <a:sym typeface="Gill Sans Light" charset="0"/>
              </a:rPr>
              <a:t> </a:t>
            </a:r>
            <a:r>
              <a:rPr kumimoji="0" lang="en-US" altLang="zh-CN" sz="4200" b="0" i="0" u="none" strike="noStrike" cap="none" normalizeH="0" baseline="0" dirty="0">
                <a:ln>
                  <a:noFill/>
                </a:ln>
                <a:solidFill>
                  <a:schemeClr val="tx1"/>
                </a:solidFill>
                <a:effectLst/>
                <a:latin typeface="Gill Sans Light" charset="0"/>
                <a:cs typeface="ヒラギノ角ゴ ProN W3" charset="0"/>
                <a:sym typeface="Gill Sans Light" charset="0"/>
              </a:rPr>
              <a:t>it:</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solidFill>
                  <a:srgbClr val="FF0000"/>
                </a:solidFill>
              </a:rPr>
              <a:t>./hello</a:t>
            </a:r>
            <a:endParaRPr kumimoji="0" lang="en-US" sz="4200" b="0" i="0" u="none" strike="noStrike" cap="none" normalizeH="0" baseline="0" dirty="0">
              <a:ln>
                <a:noFill/>
              </a:ln>
              <a:solidFill>
                <a:srgbClr val="FF0000"/>
              </a:solidFill>
              <a:effectLst/>
              <a:latin typeface="Gill Sans Light" charset="0"/>
              <a:cs typeface="ヒラギノ角ゴ ProN W3" charset="0"/>
              <a:sym typeface="Gill Sans Light" charset="0"/>
            </a:endParaRPr>
          </a:p>
        </p:txBody>
      </p:sp>
      <p:grpSp>
        <p:nvGrpSpPr>
          <p:cNvPr id="25" name="Group 24">
            <a:extLst>
              <a:ext uri="{FF2B5EF4-FFF2-40B4-BE49-F238E27FC236}">
                <a16:creationId xmlns:a16="http://schemas.microsoft.com/office/drawing/2014/main" id="{1EA3B654-E06A-8048-ADD4-780B6E373CF0}"/>
              </a:ext>
            </a:extLst>
          </p:cNvPr>
          <p:cNvGrpSpPr/>
          <p:nvPr/>
        </p:nvGrpSpPr>
        <p:grpSpPr>
          <a:xfrm>
            <a:off x="197589" y="4704799"/>
            <a:ext cx="2295753" cy="3285288"/>
            <a:chOff x="635000" y="1295400"/>
            <a:chExt cx="4653668" cy="5867400"/>
          </a:xfrm>
        </p:grpSpPr>
        <p:pic>
          <p:nvPicPr>
            <p:cNvPr id="26" name="Picture 25" descr="Text, letter&#10;&#10;Description automatically generated">
              <a:extLst>
                <a:ext uri="{FF2B5EF4-FFF2-40B4-BE49-F238E27FC236}">
                  <a16:creationId xmlns:a16="http://schemas.microsoft.com/office/drawing/2014/main" id="{9178A237-0DE6-FE43-8DCB-B2B687159463}"/>
                </a:ext>
              </a:extLst>
            </p:cNvPr>
            <p:cNvPicPr>
              <a:picLocks noChangeAspect="1"/>
            </p:cNvPicPr>
            <p:nvPr/>
          </p:nvPicPr>
          <p:blipFill>
            <a:blip r:embed="rId3"/>
            <a:stretch>
              <a:fillRect/>
            </a:stretch>
          </p:blipFill>
          <p:spPr>
            <a:xfrm>
              <a:off x="635000" y="1295400"/>
              <a:ext cx="4653668" cy="3802555"/>
            </a:xfrm>
            <a:prstGeom prst="rect">
              <a:avLst/>
            </a:prstGeom>
            <a:ln>
              <a:solidFill>
                <a:schemeClr val="tx1"/>
              </a:solidFill>
            </a:ln>
          </p:spPr>
        </p:pic>
        <p:sp>
          <p:nvSpPr>
            <p:cNvPr id="27" name="Rectangle 26">
              <a:extLst>
                <a:ext uri="{FF2B5EF4-FFF2-40B4-BE49-F238E27FC236}">
                  <a16:creationId xmlns:a16="http://schemas.microsoft.com/office/drawing/2014/main" id="{663C0E4C-C5B7-C747-AA4E-FE0BE8CB6661}"/>
                </a:ext>
              </a:extLst>
            </p:cNvPr>
            <p:cNvSpPr/>
            <p:nvPr/>
          </p:nvSpPr>
          <p:spPr bwMode="auto">
            <a:xfrm>
              <a:off x="635000" y="5097955"/>
              <a:ext cx="4653668" cy="2064845"/>
            </a:xfrm>
            <a:prstGeom prst="rect">
              <a:avLst/>
            </a:prstGeom>
            <a:solidFill>
              <a:schemeClr val="bg1"/>
            </a:solidFill>
            <a:ln>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ltLang="zh-CN" sz="1400" dirty="0">
                <a:solidFill>
                  <a:srgbClr val="FF0000"/>
                </a:solidFill>
                <a:latin typeface="American Typewriter" panose="02090604020004020304" pitchFamily="18" charset="77"/>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400" dirty="0">
                  <a:solidFill>
                    <a:srgbClr val="FF0000"/>
                  </a:solidFill>
                  <a:latin typeface="American Typewriter" panose="02090604020004020304" pitchFamily="18" charset="77"/>
                  <a:cs typeface="Times New Roman" panose="02020603050405020304" pitchFamily="18" charset="0"/>
                </a:rPr>
                <a:t>i</a:t>
              </a: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nt</a:t>
              </a:r>
              <a:r>
                <a:rPr kumimoji="0" lang="zh-CN" altLang="en-US"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1400" b="0" i="0" u="none" strike="noStrike" cap="none" normalizeH="0" baseline="0" dirty="0" err="1">
                  <a:ln>
                    <a:noFill/>
                  </a:ln>
                  <a:solidFill>
                    <a:srgbClr val="FF0000"/>
                  </a:solidFill>
                  <a:effectLst/>
                  <a:latin typeface="American Typewriter" panose="02090604020004020304" pitchFamily="18" charset="77"/>
                  <a:cs typeface="Times New Roman" panose="02020603050405020304" pitchFamily="18" charset="0"/>
                  <a:sym typeface="Gill Sans Light" charset="0"/>
                </a:rPr>
                <a:t>printf</a:t>
              </a: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r>
                <a:rPr kumimoji="0" lang="zh-CN" altLang="en-US"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here</a:t>
              </a:r>
              <a:r>
                <a:rPr kumimoji="0" lang="zh-CN" altLang="en-US"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a:t>
              </a:r>
              <a:endParaRPr kumimoji="0" lang="en-US" sz="1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endParaRPr>
            </a:p>
          </p:txBody>
        </p:sp>
      </p:grpSp>
    </p:spTree>
    <p:extLst>
      <p:ext uri="{BB962C8B-B14F-4D97-AF65-F5344CB8AC3E}">
        <p14:creationId xmlns:p14="http://schemas.microsoft.com/office/powerpoint/2010/main" val="32311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A50A-5047-9741-A249-325236235ADA}"/>
              </a:ext>
            </a:extLst>
          </p:cNvPr>
          <p:cNvSpPr>
            <a:spLocks noGrp="1"/>
          </p:cNvSpPr>
          <p:nvPr>
            <p:ph type="title"/>
          </p:nvPr>
        </p:nvSpPr>
        <p:spPr>
          <a:xfrm>
            <a:off x="318168" y="-236045"/>
            <a:ext cx="12293600" cy="2438400"/>
          </a:xfrm>
        </p:spPr>
        <p:txBody>
          <a:bodyPr/>
          <a:lstStyle/>
          <a:p>
            <a:r>
              <a:rPr lang="en-US" altLang="zh-CN" sz="6000" dirty="0"/>
              <a:t>Question</a:t>
            </a:r>
            <a:endParaRPr lang="en-US" sz="6000" dirty="0"/>
          </a:p>
        </p:txBody>
      </p:sp>
      <p:grpSp>
        <p:nvGrpSpPr>
          <p:cNvPr id="8" name="Group 7">
            <a:extLst>
              <a:ext uri="{FF2B5EF4-FFF2-40B4-BE49-F238E27FC236}">
                <a16:creationId xmlns:a16="http://schemas.microsoft.com/office/drawing/2014/main" id="{CA096A06-DE06-6E40-845C-2511B0586245}"/>
              </a:ext>
            </a:extLst>
          </p:cNvPr>
          <p:cNvGrpSpPr/>
          <p:nvPr/>
        </p:nvGrpSpPr>
        <p:grpSpPr>
          <a:xfrm>
            <a:off x="696375" y="2438400"/>
            <a:ext cx="4653668" cy="5867400"/>
            <a:chOff x="635000" y="1295400"/>
            <a:chExt cx="4653668" cy="5867400"/>
          </a:xfrm>
        </p:grpSpPr>
        <p:pic>
          <p:nvPicPr>
            <p:cNvPr id="6" name="Picture 5" descr="Text, letter&#10;&#10;Description automatically generated">
              <a:extLst>
                <a:ext uri="{FF2B5EF4-FFF2-40B4-BE49-F238E27FC236}">
                  <a16:creationId xmlns:a16="http://schemas.microsoft.com/office/drawing/2014/main" id="{FC0625ED-E61E-9046-85B0-9481E0E3A46D}"/>
                </a:ext>
              </a:extLst>
            </p:cNvPr>
            <p:cNvPicPr>
              <a:picLocks noChangeAspect="1"/>
            </p:cNvPicPr>
            <p:nvPr/>
          </p:nvPicPr>
          <p:blipFill>
            <a:blip r:embed="rId3"/>
            <a:stretch>
              <a:fillRect/>
            </a:stretch>
          </p:blipFill>
          <p:spPr>
            <a:xfrm>
              <a:off x="635000" y="1295400"/>
              <a:ext cx="4653668" cy="3802555"/>
            </a:xfrm>
            <a:prstGeom prst="rect">
              <a:avLst/>
            </a:prstGeom>
            <a:ln>
              <a:solidFill>
                <a:schemeClr val="tx1"/>
              </a:solidFill>
            </a:ln>
          </p:spPr>
        </p:pic>
        <p:sp>
          <p:nvSpPr>
            <p:cNvPr id="7" name="Rectangle 6">
              <a:extLst>
                <a:ext uri="{FF2B5EF4-FFF2-40B4-BE49-F238E27FC236}">
                  <a16:creationId xmlns:a16="http://schemas.microsoft.com/office/drawing/2014/main" id="{4A7CA31A-16FF-2F4F-B708-0B7A2F261F00}"/>
                </a:ext>
              </a:extLst>
            </p:cNvPr>
            <p:cNvSpPr/>
            <p:nvPr/>
          </p:nvSpPr>
          <p:spPr bwMode="auto">
            <a:xfrm>
              <a:off x="635000" y="5097955"/>
              <a:ext cx="4653668" cy="2064845"/>
            </a:xfrm>
            <a:prstGeom prst="rect">
              <a:avLst/>
            </a:prstGeom>
            <a:solidFill>
              <a:schemeClr val="bg1"/>
            </a:solidFill>
            <a:ln>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ltLang="zh-CN" sz="2400" dirty="0">
                <a:solidFill>
                  <a:srgbClr val="FF0000"/>
                </a:solidFill>
                <a:latin typeface="American Typewriter" panose="02090604020004020304" pitchFamily="18" charset="77"/>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2400" dirty="0">
                  <a:solidFill>
                    <a:srgbClr val="FF0000"/>
                  </a:solidFill>
                  <a:latin typeface="American Typewriter" panose="02090604020004020304" pitchFamily="18" charset="77"/>
                  <a:cs typeface="Times New Roman" panose="02020603050405020304" pitchFamily="18" charset="0"/>
                </a:rPr>
                <a:t>i</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nt</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err="1">
                  <a:ln>
                    <a:noFill/>
                  </a:ln>
                  <a:solidFill>
                    <a:srgbClr val="FF0000"/>
                  </a:solidFill>
                  <a:effectLst/>
                  <a:latin typeface="American Typewriter" panose="02090604020004020304" pitchFamily="18" charset="77"/>
                  <a:cs typeface="Times New Roman" panose="02020603050405020304" pitchFamily="18" charset="0"/>
                  <a:sym typeface="Gill Sans Light" charset="0"/>
                </a:rPr>
                <a:t>printf</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here</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a:t>
              </a:r>
              <a:endParaRPr kumimoji="0" 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endParaRPr>
            </a:p>
          </p:txBody>
        </p:sp>
      </p:grpSp>
      <p:sp>
        <p:nvSpPr>
          <p:cNvPr id="9" name="TextBox 8">
            <a:extLst>
              <a:ext uri="{FF2B5EF4-FFF2-40B4-BE49-F238E27FC236}">
                <a16:creationId xmlns:a16="http://schemas.microsoft.com/office/drawing/2014/main" id="{EF9236C4-8901-6D4D-9453-41EDF900FF6A}"/>
              </a:ext>
            </a:extLst>
          </p:cNvPr>
          <p:cNvSpPr txBox="1"/>
          <p:nvPr/>
        </p:nvSpPr>
        <p:spPr>
          <a:xfrm>
            <a:off x="5727032" y="3657600"/>
            <a:ext cx="7315200" cy="1384995"/>
          </a:xfrm>
          <a:prstGeom prst="rect">
            <a:avLst/>
          </a:prstGeom>
          <a:noFill/>
        </p:spPr>
        <p:txBody>
          <a:bodyPr wrap="square" rtlCol="0">
            <a:spAutoFit/>
          </a:bodyPr>
          <a:lstStyle/>
          <a:p>
            <a:r>
              <a:rPr lang="en-US" altLang="zh-CN" dirty="0"/>
              <a:t>When</a:t>
            </a:r>
            <a:r>
              <a:rPr lang="zh-CN" altLang="en-US" dirty="0"/>
              <a:t> </a:t>
            </a:r>
            <a:r>
              <a:rPr lang="en-US" altLang="zh-CN" dirty="0"/>
              <a:t>you</a:t>
            </a:r>
            <a:r>
              <a:rPr lang="zh-CN" altLang="en-US" dirty="0"/>
              <a:t> </a:t>
            </a:r>
            <a:r>
              <a:rPr lang="en-US" altLang="zh-CN" dirty="0"/>
              <a:t>run</a:t>
            </a:r>
            <a:r>
              <a:rPr lang="zh-CN" altLang="en-US" dirty="0"/>
              <a:t> </a:t>
            </a:r>
            <a:r>
              <a:rPr lang="en-US" altLang="zh-CN" dirty="0"/>
              <a:t>this</a:t>
            </a:r>
            <a:r>
              <a:rPr lang="zh-CN" altLang="en-US" dirty="0"/>
              <a:t> </a:t>
            </a:r>
            <a:r>
              <a:rPr lang="en-US" altLang="zh-CN" dirty="0"/>
              <a:t>program,</a:t>
            </a:r>
            <a:r>
              <a:rPr lang="zh-CN" altLang="en-US" dirty="0"/>
              <a:t> </a:t>
            </a:r>
            <a:r>
              <a:rPr lang="en-US" altLang="zh-CN" dirty="0"/>
              <a:t>can</a:t>
            </a:r>
            <a:r>
              <a:rPr lang="zh-CN" altLang="en-US" dirty="0"/>
              <a:t> </a:t>
            </a:r>
            <a:r>
              <a:rPr lang="en-US" altLang="zh-CN" dirty="0"/>
              <a:t>you</a:t>
            </a:r>
            <a:r>
              <a:rPr lang="zh-CN" altLang="en-US" dirty="0"/>
              <a:t> </a:t>
            </a:r>
            <a:r>
              <a:rPr lang="en-US" altLang="zh-CN" dirty="0"/>
              <a:t>execute</a:t>
            </a:r>
            <a:r>
              <a:rPr lang="zh-CN" altLang="en-US" dirty="0"/>
              <a:t> </a:t>
            </a:r>
            <a:r>
              <a:rPr lang="en-US" altLang="zh-CN" dirty="0"/>
              <a:t>function</a:t>
            </a:r>
            <a:r>
              <a:rPr lang="zh-CN" altLang="en-US" dirty="0"/>
              <a:t> </a:t>
            </a:r>
            <a:r>
              <a:rPr lang="en-US" altLang="zh-CN" dirty="0"/>
              <a:t>“</a:t>
            </a:r>
            <a:r>
              <a:rPr lang="en-US" altLang="zh-CN" dirty="0">
                <a:solidFill>
                  <a:srgbClr val="FF0000"/>
                </a:solidFill>
              </a:rPr>
              <a:t>secret</a:t>
            </a:r>
            <a:r>
              <a:rPr lang="en-US" altLang="zh-CN" dirty="0"/>
              <a:t>”?</a:t>
            </a:r>
            <a:endParaRPr lang="en-US" dirty="0"/>
          </a:p>
        </p:txBody>
      </p:sp>
    </p:spTree>
    <p:extLst>
      <p:ext uri="{BB962C8B-B14F-4D97-AF65-F5344CB8AC3E}">
        <p14:creationId xmlns:p14="http://schemas.microsoft.com/office/powerpoint/2010/main" val="338411076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A1EA-1C11-7F42-A5A9-DA33F5DF934A}"/>
              </a:ext>
            </a:extLst>
          </p:cNvPr>
          <p:cNvSpPr>
            <a:spLocks noGrp="1"/>
          </p:cNvSpPr>
          <p:nvPr>
            <p:ph type="title"/>
          </p:nvPr>
        </p:nvSpPr>
        <p:spPr/>
        <p:txBody>
          <a:bodyPr/>
          <a:lstStyle/>
          <a:p>
            <a:r>
              <a:rPr lang="en-US" altLang="zh-CN" dirty="0"/>
              <a:t>Demo</a:t>
            </a:r>
            <a:endParaRPr lang="en-US" dirty="0"/>
          </a:p>
        </p:txBody>
      </p:sp>
      <p:sp>
        <p:nvSpPr>
          <p:cNvPr id="3" name="Content Placeholder 2">
            <a:extLst>
              <a:ext uri="{FF2B5EF4-FFF2-40B4-BE49-F238E27FC236}">
                <a16:creationId xmlns:a16="http://schemas.microsoft.com/office/drawing/2014/main" id="{4A861C61-9996-BC49-8156-3EDDED2F9099}"/>
              </a:ext>
            </a:extLst>
          </p:cNvPr>
          <p:cNvSpPr>
            <a:spLocks noGrp="1"/>
          </p:cNvSpPr>
          <p:nvPr>
            <p:ph idx="1"/>
          </p:nvPr>
        </p:nvSpPr>
        <p:spPr/>
        <p:txBody>
          <a:bodyPr/>
          <a:lstStyle/>
          <a:p>
            <a:r>
              <a:rPr lang="en-US" altLang="zh-CN" dirty="0"/>
              <a:t>Please</a:t>
            </a:r>
            <a:r>
              <a:rPr lang="zh-CN" altLang="en-US" dirty="0"/>
              <a:t> </a:t>
            </a:r>
            <a:r>
              <a:rPr lang="en-US" altLang="zh-CN" dirty="0"/>
              <a:t>see</a:t>
            </a:r>
            <a:r>
              <a:rPr lang="zh-CN" altLang="en-US" dirty="0"/>
              <a:t> </a:t>
            </a:r>
            <a:r>
              <a:rPr lang="en-US" altLang="zh-CN" dirty="0"/>
              <a:t>the</a:t>
            </a:r>
            <a:r>
              <a:rPr lang="zh-CN" altLang="en-US" dirty="0"/>
              <a:t> </a:t>
            </a:r>
            <a:r>
              <a:rPr lang="en-US" altLang="zh-CN" dirty="0"/>
              <a:t>zoom</a:t>
            </a:r>
            <a:r>
              <a:rPr lang="zh-CN" altLang="en-US" dirty="0"/>
              <a:t> </a:t>
            </a:r>
            <a:r>
              <a:rPr lang="en-US" altLang="zh-CN" dirty="0"/>
              <a:t>recording</a:t>
            </a:r>
            <a:endParaRPr lang="en-US" dirty="0"/>
          </a:p>
        </p:txBody>
      </p:sp>
    </p:spTree>
    <p:extLst>
      <p:ext uri="{BB962C8B-B14F-4D97-AF65-F5344CB8AC3E}">
        <p14:creationId xmlns:p14="http://schemas.microsoft.com/office/powerpoint/2010/main" val="333578954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6"/>
          <p:cNvSpPr txBox="1">
            <a:spLocks noGrp="1"/>
          </p:cNvSpPr>
          <p:nvPr>
            <p:ph type="title"/>
          </p:nvPr>
        </p:nvSpPr>
        <p:spPr>
          <a:xfrm>
            <a:off x="470116" y="631169"/>
            <a:ext cx="11704320" cy="1219413"/>
          </a:xfrm>
          <a:prstGeom prst="rect">
            <a:avLst/>
          </a:prstGeom>
        </p:spPr>
        <p:txBody>
          <a:bodyPr spcFirstLastPara="1" vert="horz" wrap="square" lIns="130027" tIns="130027" rIns="130027" bIns="130027" numCol="1" anchor="b" anchorCtr="0" compatLnSpc="1">
            <a:prstTxWarp prst="textNoShape">
              <a:avLst/>
            </a:prstTxWarp>
            <a:noAutofit/>
          </a:bodyPr>
          <a:lstStyle/>
          <a:p>
            <a:pPr algn="l"/>
            <a:r>
              <a:rPr lang="en-US" altLang="zh-CN" dirty="0"/>
              <a:t>What</a:t>
            </a:r>
            <a:r>
              <a:rPr lang="zh-CN" altLang="en-US" dirty="0"/>
              <a:t> </a:t>
            </a:r>
            <a:r>
              <a:rPr lang="en-US" altLang="zh-CN" dirty="0"/>
              <a:t>Happened?</a:t>
            </a:r>
            <a:endParaRPr dirty="0"/>
          </a:p>
        </p:txBody>
      </p:sp>
      <p:sp>
        <p:nvSpPr>
          <p:cNvPr id="3" name="Text Placeholder 2">
            <a:extLst>
              <a:ext uri="{FF2B5EF4-FFF2-40B4-BE49-F238E27FC236}">
                <a16:creationId xmlns:a16="http://schemas.microsoft.com/office/drawing/2014/main" id="{11CA3735-60AA-DB4A-A64F-41F96CDB111C}"/>
              </a:ext>
            </a:extLst>
          </p:cNvPr>
          <p:cNvSpPr>
            <a:spLocks noGrp="1"/>
          </p:cNvSpPr>
          <p:nvPr>
            <p:ph type="body" idx="1"/>
          </p:nvPr>
        </p:nvSpPr>
        <p:spPr/>
        <p:txBody>
          <a:bodyPr/>
          <a:lstStyle/>
          <a:p>
            <a:pPr marL="848911" lvl="1" indent="0">
              <a:buNone/>
            </a:pPr>
            <a:endParaRPr lang="en-US" altLang="zh-CN" sz="1707"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altLang="zh-CN" sz="1707"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276" dirty="0">
              <a:latin typeface="Times New Roman" panose="02020603050405020304" pitchFamily="18" charset="0"/>
              <a:cs typeface="Times New Roman" panose="02020603050405020304" pitchFamily="18" charset="0"/>
            </a:endParaRPr>
          </a:p>
          <a:p>
            <a:pPr marL="162557" indent="0">
              <a:buNone/>
            </a:pPr>
            <a:endParaRPr lang="en-HK" sz="2276" dirty="0">
              <a:latin typeface="Times New Roman" panose="02020603050405020304" pitchFamily="18" charset="0"/>
              <a:cs typeface="Times New Roman" panose="02020603050405020304" pitchFamily="18" charset="0"/>
            </a:endParaRPr>
          </a:p>
          <a:p>
            <a:pPr marL="162557" indent="0">
              <a:buNone/>
            </a:pPr>
            <a:endParaRPr lang="en-HK" altLang="zh-CN" sz="2844" dirty="0">
              <a:solidFill>
                <a:srgbClr val="FF0000"/>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F709FA64-F335-904B-9AC0-6804E6B3D90E}"/>
              </a:ext>
            </a:extLst>
          </p:cNvPr>
          <p:cNvGrpSpPr/>
          <p:nvPr/>
        </p:nvGrpSpPr>
        <p:grpSpPr>
          <a:xfrm>
            <a:off x="787400" y="2747016"/>
            <a:ext cx="5882206" cy="6840436"/>
            <a:chOff x="787400" y="2747016"/>
            <a:chExt cx="5882206" cy="6840436"/>
          </a:xfrm>
        </p:grpSpPr>
        <p:pic>
          <p:nvPicPr>
            <p:cNvPr id="4" name="Picture 3" descr="Text, letter&#10;&#10;Description automatically generated">
              <a:extLst>
                <a:ext uri="{FF2B5EF4-FFF2-40B4-BE49-F238E27FC236}">
                  <a16:creationId xmlns:a16="http://schemas.microsoft.com/office/drawing/2014/main" id="{9D99FC4C-F352-0D47-8741-BEEC4F26390B}"/>
                </a:ext>
              </a:extLst>
            </p:cNvPr>
            <p:cNvPicPr>
              <a:picLocks noChangeAspect="1"/>
            </p:cNvPicPr>
            <p:nvPr/>
          </p:nvPicPr>
          <p:blipFill>
            <a:blip r:embed="rId3"/>
            <a:stretch>
              <a:fillRect/>
            </a:stretch>
          </p:blipFill>
          <p:spPr>
            <a:xfrm>
              <a:off x="808155" y="2747016"/>
              <a:ext cx="5861451" cy="4789446"/>
            </a:xfrm>
            <a:prstGeom prst="rect">
              <a:avLst/>
            </a:prstGeom>
            <a:ln>
              <a:solidFill>
                <a:schemeClr val="tx1"/>
              </a:solidFill>
            </a:ln>
          </p:spPr>
        </p:pic>
        <p:sp>
          <p:nvSpPr>
            <p:cNvPr id="15" name="Rectangle 14">
              <a:extLst>
                <a:ext uri="{FF2B5EF4-FFF2-40B4-BE49-F238E27FC236}">
                  <a16:creationId xmlns:a16="http://schemas.microsoft.com/office/drawing/2014/main" id="{A421874C-B7F7-0940-B7DA-4F3396A2F5FA}"/>
                </a:ext>
              </a:extLst>
            </p:cNvPr>
            <p:cNvSpPr/>
            <p:nvPr/>
          </p:nvSpPr>
          <p:spPr bwMode="auto">
            <a:xfrm>
              <a:off x="787400" y="7522607"/>
              <a:ext cx="5882206" cy="2064845"/>
            </a:xfrm>
            <a:prstGeom prst="rect">
              <a:avLst/>
            </a:prstGeom>
            <a:solidFill>
              <a:schemeClr val="bg1"/>
            </a:solidFill>
            <a:ln>
              <a:solidFill>
                <a:srgbClr val="0070C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ltLang="zh-CN" sz="2400" dirty="0">
                <a:solidFill>
                  <a:srgbClr val="FF0000"/>
                </a:solidFill>
                <a:latin typeface="American Typewriter" panose="02090604020004020304" pitchFamily="18" charset="77"/>
                <a:cs typeface="Times New Roman" panose="02020603050405020304"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2400" dirty="0">
                  <a:solidFill>
                    <a:srgbClr val="FF0000"/>
                  </a:solidFill>
                  <a:latin typeface="American Typewriter" panose="02090604020004020304" pitchFamily="18" charset="77"/>
                  <a:cs typeface="Times New Roman" panose="02020603050405020304" pitchFamily="18" charset="0"/>
                </a:rPr>
                <a:t>i</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nt</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err="1">
                  <a:ln>
                    <a:noFill/>
                  </a:ln>
                  <a:solidFill>
                    <a:srgbClr val="FF0000"/>
                  </a:solidFill>
                  <a:effectLst/>
                  <a:latin typeface="American Typewriter" panose="02090604020004020304" pitchFamily="18" charset="77"/>
                  <a:cs typeface="Times New Roman" panose="02020603050405020304" pitchFamily="18" charset="0"/>
                  <a:sym typeface="Gill Sans Light" charset="0"/>
                </a:rPr>
                <a:t>printf</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(“Secret</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here</a:t>
              </a:r>
              <a:r>
                <a:rPr kumimoji="0" lang="zh-CN" alt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 </a:t>
              </a: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\n”);</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rPr>
                <a:t>}</a:t>
              </a:r>
              <a:endParaRPr kumimoji="0" lang="en-US" sz="2400" b="0" i="0" u="none" strike="noStrike" cap="none" normalizeH="0" baseline="0" dirty="0">
                <a:ln>
                  <a:noFill/>
                </a:ln>
                <a:solidFill>
                  <a:srgbClr val="FF0000"/>
                </a:solidFill>
                <a:effectLst/>
                <a:latin typeface="American Typewriter" panose="02090604020004020304" pitchFamily="18" charset="77"/>
                <a:cs typeface="Times New Roman" panose="02020603050405020304" pitchFamily="18" charset="0"/>
                <a:sym typeface="Gill Sans Light" charset="0"/>
              </a:endParaRPr>
            </a:p>
          </p:txBody>
        </p:sp>
      </p:grpSp>
      <p:sp>
        <p:nvSpPr>
          <p:cNvPr id="17" name="Rounded Rectangular Callout 16">
            <a:extLst>
              <a:ext uri="{FF2B5EF4-FFF2-40B4-BE49-F238E27FC236}">
                <a16:creationId xmlns:a16="http://schemas.microsoft.com/office/drawing/2014/main" id="{22C4BF6C-CF3B-F64F-AE9C-61953B3E4385}"/>
              </a:ext>
            </a:extLst>
          </p:cNvPr>
          <p:cNvSpPr/>
          <p:nvPr/>
        </p:nvSpPr>
        <p:spPr>
          <a:xfrm>
            <a:off x="8086198" y="5638510"/>
            <a:ext cx="3750201" cy="2057690"/>
          </a:xfrm>
          <a:prstGeom prst="wedgeRoundRectCallout">
            <a:avLst>
              <a:gd name="adj1" fmla="val -127006"/>
              <a:gd name="adj2" fmla="val -118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70C0"/>
                </a:solidFill>
              </a:rPr>
              <a:t>Up</a:t>
            </a:r>
            <a:r>
              <a:rPr lang="zh-CN" altLang="en-US" sz="3600" dirty="0">
                <a:solidFill>
                  <a:srgbClr val="0070C0"/>
                </a:solidFill>
              </a:rPr>
              <a:t> </a:t>
            </a:r>
            <a:r>
              <a:rPr lang="en-US" altLang="zh-CN" sz="3600" dirty="0">
                <a:solidFill>
                  <a:srgbClr val="0070C0"/>
                </a:solidFill>
              </a:rPr>
              <a:t>to</a:t>
            </a:r>
            <a:r>
              <a:rPr lang="zh-CN" altLang="en-US" sz="3600" dirty="0">
                <a:solidFill>
                  <a:srgbClr val="0070C0"/>
                </a:solidFill>
              </a:rPr>
              <a:t> </a:t>
            </a:r>
            <a:r>
              <a:rPr lang="en-US" altLang="zh-CN" sz="3600" dirty="0">
                <a:solidFill>
                  <a:srgbClr val="0070C0"/>
                </a:solidFill>
              </a:rPr>
              <a:t>256</a:t>
            </a:r>
            <a:r>
              <a:rPr lang="zh-CN" altLang="en-US" sz="3600" dirty="0">
                <a:solidFill>
                  <a:srgbClr val="0070C0"/>
                </a:solidFill>
              </a:rPr>
              <a:t> </a:t>
            </a:r>
            <a:r>
              <a:rPr lang="en-US" altLang="zh-CN" sz="3600" dirty="0">
                <a:solidFill>
                  <a:srgbClr val="0070C0"/>
                </a:solidFill>
              </a:rPr>
              <a:t>bytes</a:t>
            </a:r>
            <a:r>
              <a:rPr lang="zh-CN" altLang="en-US" sz="3600" dirty="0">
                <a:solidFill>
                  <a:srgbClr val="0070C0"/>
                </a:solidFill>
              </a:rPr>
              <a:t> </a:t>
            </a:r>
            <a:r>
              <a:rPr lang="en-US" altLang="zh-CN" sz="3600" dirty="0">
                <a:solidFill>
                  <a:srgbClr val="0070C0"/>
                </a:solidFill>
              </a:rPr>
              <a:t>are</a:t>
            </a:r>
            <a:r>
              <a:rPr lang="zh-CN" altLang="en-US" sz="3600" dirty="0">
                <a:solidFill>
                  <a:srgbClr val="0070C0"/>
                </a:solidFill>
              </a:rPr>
              <a:t> </a:t>
            </a:r>
            <a:r>
              <a:rPr lang="en-US" altLang="zh-CN" sz="3600" dirty="0">
                <a:solidFill>
                  <a:srgbClr val="0070C0"/>
                </a:solidFill>
              </a:rPr>
              <a:t>read</a:t>
            </a:r>
            <a:r>
              <a:rPr lang="zh-CN" altLang="en-US" sz="3600" dirty="0">
                <a:solidFill>
                  <a:srgbClr val="0070C0"/>
                </a:solidFill>
              </a:rPr>
              <a:t> </a:t>
            </a:r>
            <a:r>
              <a:rPr lang="en-US" altLang="zh-CN" sz="3600" dirty="0">
                <a:solidFill>
                  <a:srgbClr val="0070C0"/>
                </a:solidFill>
              </a:rPr>
              <a:t>and</a:t>
            </a:r>
            <a:r>
              <a:rPr lang="zh-CN" altLang="en-US" sz="3600" dirty="0">
                <a:solidFill>
                  <a:srgbClr val="0070C0"/>
                </a:solidFill>
              </a:rPr>
              <a:t> </a:t>
            </a:r>
            <a:r>
              <a:rPr lang="en-US" altLang="zh-CN" sz="3600" dirty="0">
                <a:solidFill>
                  <a:srgbClr val="0070C0"/>
                </a:solidFill>
              </a:rPr>
              <a:t>saved</a:t>
            </a:r>
            <a:r>
              <a:rPr lang="zh-CN" altLang="en-US" sz="3600" dirty="0">
                <a:solidFill>
                  <a:srgbClr val="0070C0"/>
                </a:solidFill>
              </a:rPr>
              <a:t> </a:t>
            </a:r>
            <a:r>
              <a:rPr lang="en-US" altLang="zh-CN" sz="3600" dirty="0">
                <a:solidFill>
                  <a:srgbClr val="0070C0"/>
                </a:solidFill>
              </a:rPr>
              <a:t>into</a:t>
            </a:r>
            <a:r>
              <a:rPr lang="zh-CN" altLang="en-US" sz="3600" dirty="0">
                <a:solidFill>
                  <a:srgbClr val="0070C0"/>
                </a:solidFill>
              </a:rPr>
              <a:t> </a:t>
            </a:r>
            <a:r>
              <a:rPr lang="en-US" altLang="zh-CN" sz="3600" dirty="0">
                <a:solidFill>
                  <a:srgbClr val="0070C0"/>
                </a:solidFill>
              </a:rPr>
              <a:t>“input”</a:t>
            </a:r>
            <a:endParaRPr lang="en-US" sz="3600" dirty="0">
              <a:solidFill>
                <a:srgbClr val="0070C0"/>
              </a:solidFill>
            </a:endParaRPr>
          </a:p>
        </p:txBody>
      </p:sp>
      <p:sp>
        <p:nvSpPr>
          <p:cNvPr id="18" name="Rounded Rectangular Callout 17">
            <a:extLst>
              <a:ext uri="{FF2B5EF4-FFF2-40B4-BE49-F238E27FC236}">
                <a16:creationId xmlns:a16="http://schemas.microsoft.com/office/drawing/2014/main" id="{32F0C612-8C7D-664F-9C2E-FC84E3CB2978}"/>
              </a:ext>
            </a:extLst>
          </p:cNvPr>
          <p:cNvSpPr/>
          <p:nvPr/>
        </p:nvSpPr>
        <p:spPr>
          <a:xfrm>
            <a:off x="7058201" y="838200"/>
            <a:ext cx="5454273" cy="3429000"/>
          </a:xfrm>
          <a:prstGeom prst="wedgeRoundRectCallout">
            <a:avLst>
              <a:gd name="adj1" fmla="val -86938"/>
              <a:gd name="adj2" fmla="val 578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“input”</a:t>
            </a:r>
            <a:r>
              <a:rPr lang="zh-CN" altLang="en-US" sz="3200" dirty="0">
                <a:solidFill>
                  <a:srgbClr val="0070C0"/>
                </a:solidFill>
              </a:rPr>
              <a:t> </a:t>
            </a:r>
            <a:r>
              <a:rPr lang="en-US" altLang="zh-CN" sz="3200" dirty="0">
                <a:solidFill>
                  <a:srgbClr val="0070C0"/>
                </a:solidFill>
              </a:rPr>
              <a:t>is</a:t>
            </a:r>
            <a:r>
              <a:rPr lang="zh-CN" altLang="en-US" sz="3200" dirty="0">
                <a:solidFill>
                  <a:srgbClr val="0070C0"/>
                </a:solidFill>
              </a:rPr>
              <a:t> </a:t>
            </a:r>
            <a:r>
              <a:rPr lang="en-US" altLang="zh-CN" sz="3200" dirty="0">
                <a:solidFill>
                  <a:srgbClr val="0070C0"/>
                </a:solidFill>
              </a:rPr>
              <a:t>copied</a:t>
            </a:r>
            <a:r>
              <a:rPr lang="zh-CN" altLang="en-US" sz="3200" dirty="0">
                <a:solidFill>
                  <a:srgbClr val="0070C0"/>
                </a:solidFill>
              </a:rPr>
              <a:t> </a:t>
            </a:r>
            <a:r>
              <a:rPr lang="en-US" altLang="zh-CN" sz="3200" dirty="0">
                <a:solidFill>
                  <a:srgbClr val="0070C0"/>
                </a:solidFill>
              </a:rPr>
              <a:t>into</a:t>
            </a:r>
            <a:r>
              <a:rPr lang="zh-CN" altLang="en-US" sz="3200" dirty="0">
                <a:solidFill>
                  <a:srgbClr val="0070C0"/>
                </a:solidFill>
              </a:rPr>
              <a:t> </a:t>
            </a:r>
            <a:r>
              <a:rPr lang="en-US" altLang="zh-CN" sz="3200" dirty="0">
                <a:solidFill>
                  <a:srgbClr val="0070C0"/>
                </a:solidFill>
              </a:rPr>
              <a:t>“buffer”</a:t>
            </a:r>
            <a:r>
              <a:rPr lang="zh-CN" altLang="en-US" sz="3200" dirty="0">
                <a:solidFill>
                  <a:srgbClr val="0070C0"/>
                </a:solidFill>
              </a:rPr>
              <a:t> </a:t>
            </a:r>
            <a:r>
              <a:rPr lang="en-US" altLang="zh-CN" sz="3200" dirty="0">
                <a:solidFill>
                  <a:srgbClr val="0070C0"/>
                </a:solidFill>
              </a:rPr>
              <a:t>without</a:t>
            </a:r>
            <a:r>
              <a:rPr lang="zh-CN" altLang="en-US" sz="3200" dirty="0">
                <a:solidFill>
                  <a:srgbClr val="0070C0"/>
                </a:solidFill>
              </a:rPr>
              <a:t> </a:t>
            </a:r>
            <a:r>
              <a:rPr lang="en-US" altLang="zh-CN" sz="3200" dirty="0">
                <a:solidFill>
                  <a:srgbClr val="0070C0"/>
                </a:solidFill>
              </a:rPr>
              <a:t>any</a:t>
            </a:r>
            <a:r>
              <a:rPr lang="zh-CN" altLang="en-US" sz="3200" dirty="0">
                <a:solidFill>
                  <a:srgbClr val="0070C0"/>
                </a:solidFill>
              </a:rPr>
              <a:t> </a:t>
            </a:r>
            <a:r>
              <a:rPr lang="en-US" altLang="zh-CN" sz="3200" dirty="0">
                <a:solidFill>
                  <a:srgbClr val="0070C0"/>
                </a:solidFill>
              </a:rPr>
              <a:t>boundary</a:t>
            </a:r>
            <a:r>
              <a:rPr lang="zh-CN" altLang="en-US" sz="3200" dirty="0">
                <a:solidFill>
                  <a:srgbClr val="0070C0"/>
                </a:solidFill>
              </a:rPr>
              <a:t> </a:t>
            </a:r>
            <a:r>
              <a:rPr lang="en-US" altLang="zh-CN" sz="3200" dirty="0">
                <a:solidFill>
                  <a:srgbClr val="0070C0"/>
                </a:solidFill>
              </a:rPr>
              <a:t>check;</a:t>
            </a:r>
          </a:p>
          <a:p>
            <a:pPr algn="ctr"/>
            <a:r>
              <a:rPr lang="en-US" altLang="zh-CN" sz="3200" dirty="0">
                <a:solidFill>
                  <a:srgbClr val="0070C0"/>
                </a:solidFill>
              </a:rPr>
              <a:t>However,</a:t>
            </a:r>
            <a:r>
              <a:rPr lang="zh-CN" altLang="en-US" sz="3200" dirty="0">
                <a:solidFill>
                  <a:srgbClr val="0070C0"/>
                </a:solidFill>
              </a:rPr>
              <a:t> </a:t>
            </a:r>
            <a:r>
              <a:rPr lang="en-US" altLang="zh-CN" sz="3200" dirty="0">
                <a:solidFill>
                  <a:srgbClr val="0070C0"/>
                </a:solidFill>
              </a:rPr>
              <a:t>“buffer”</a:t>
            </a:r>
            <a:r>
              <a:rPr lang="zh-CN" altLang="en-US" sz="3200" dirty="0">
                <a:solidFill>
                  <a:srgbClr val="0070C0"/>
                </a:solidFill>
              </a:rPr>
              <a:t> </a:t>
            </a:r>
            <a:r>
              <a:rPr lang="en-US" altLang="zh-CN" sz="3200" dirty="0">
                <a:solidFill>
                  <a:srgbClr val="0070C0"/>
                </a:solidFill>
              </a:rPr>
              <a:t>can</a:t>
            </a:r>
            <a:r>
              <a:rPr lang="zh-CN" altLang="en-US" sz="3200" dirty="0">
                <a:solidFill>
                  <a:srgbClr val="0070C0"/>
                </a:solidFill>
              </a:rPr>
              <a:t> </a:t>
            </a:r>
            <a:r>
              <a:rPr lang="en-US" altLang="zh-CN" sz="3200" dirty="0">
                <a:solidFill>
                  <a:srgbClr val="0070C0"/>
                </a:solidFill>
              </a:rPr>
              <a:t>keep</a:t>
            </a:r>
            <a:r>
              <a:rPr lang="zh-CN" altLang="en-US" sz="3200" dirty="0">
                <a:solidFill>
                  <a:srgbClr val="0070C0"/>
                </a:solidFill>
              </a:rPr>
              <a:t> </a:t>
            </a:r>
            <a:r>
              <a:rPr lang="en-US" altLang="zh-CN" sz="3200" dirty="0">
                <a:solidFill>
                  <a:srgbClr val="0070C0"/>
                </a:solidFill>
              </a:rPr>
              <a:t>at</a:t>
            </a:r>
            <a:r>
              <a:rPr lang="zh-CN" altLang="en-US" sz="3200" dirty="0">
                <a:solidFill>
                  <a:srgbClr val="0070C0"/>
                </a:solidFill>
              </a:rPr>
              <a:t> </a:t>
            </a:r>
            <a:r>
              <a:rPr lang="en-US" altLang="zh-CN" sz="3200" dirty="0">
                <a:solidFill>
                  <a:srgbClr val="0070C0"/>
                </a:solidFill>
              </a:rPr>
              <a:t>most</a:t>
            </a:r>
            <a:r>
              <a:rPr lang="zh-CN" altLang="en-US" sz="3200" dirty="0">
                <a:solidFill>
                  <a:srgbClr val="0070C0"/>
                </a:solidFill>
              </a:rPr>
              <a:t> </a:t>
            </a:r>
            <a:r>
              <a:rPr lang="en-US" altLang="zh-CN" sz="3200" dirty="0">
                <a:solidFill>
                  <a:srgbClr val="0070C0"/>
                </a:solidFill>
              </a:rPr>
              <a:t>100</a:t>
            </a:r>
            <a:r>
              <a:rPr lang="zh-CN" altLang="en-US" sz="3200" dirty="0">
                <a:solidFill>
                  <a:srgbClr val="0070C0"/>
                </a:solidFill>
              </a:rPr>
              <a:t> </a:t>
            </a:r>
            <a:r>
              <a:rPr lang="en-US" altLang="zh-CN" sz="3200" dirty="0">
                <a:solidFill>
                  <a:srgbClr val="0070C0"/>
                </a:solidFill>
              </a:rPr>
              <a:t>bytes</a:t>
            </a:r>
            <a:r>
              <a:rPr lang="zh-CN" altLang="en-US" sz="3200" dirty="0">
                <a:solidFill>
                  <a:srgbClr val="0070C0"/>
                </a:solidFill>
              </a:rPr>
              <a:t> </a:t>
            </a:r>
            <a:r>
              <a:rPr lang="en-US" altLang="zh-CN" sz="3200" dirty="0">
                <a:solidFill>
                  <a:srgbClr val="0070C0"/>
                </a:solidFill>
              </a:rPr>
              <a:t>…</a:t>
            </a:r>
            <a:r>
              <a:rPr lang="zh-CN" altLang="en-US" sz="3200" dirty="0">
                <a:solidFill>
                  <a:srgbClr val="0070C0"/>
                </a:solidFill>
              </a:rPr>
              <a:t> </a:t>
            </a:r>
            <a:endParaRPr lang="en-HK" altLang="zh-CN" sz="3200" dirty="0">
              <a:solidFill>
                <a:srgbClr val="0070C0"/>
              </a:solidFill>
            </a:endParaRPr>
          </a:p>
          <a:p>
            <a:pPr algn="ctr"/>
            <a:r>
              <a:rPr lang="en-US" altLang="zh-CN" sz="3200" b="1" dirty="0">
                <a:solidFill>
                  <a:srgbClr val="FF0000"/>
                </a:solidFill>
              </a:rPr>
              <a:t>Stack</a:t>
            </a:r>
            <a:r>
              <a:rPr lang="zh-CN" altLang="en-US" sz="3200" b="1" dirty="0">
                <a:solidFill>
                  <a:srgbClr val="FF0000"/>
                </a:solidFill>
              </a:rPr>
              <a:t> </a:t>
            </a:r>
            <a:r>
              <a:rPr lang="en-US" altLang="zh-CN" sz="3200" b="1" dirty="0">
                <a:solidFill>
                  <a:srgbClr val="FF0000"/>
                </a:solidFill>
              </a:rPr>
              <a:t>Overflow</a:t>
            </a:r>
            <a:r>
              <a:rPr lang="zh-CN" altLang="en-US" sz="3200" dirty="0">
                <a:solidFill>
                  <a:srgbClr val="FF0000"/>
                </a:solidFill>
              </a:rPr>
              <a:t> </a:t>
            </a:r>
            <a:r>
              <a:rPr lang="en-US" altLang="zh-CN" sz="3200" dirty="0">
                <a:solidFill>
                  <a:srgbClr val="FF0000"/>
                </a:solidFill>
              </a:rPr>
              <a:t>Could</a:t>
            </a:r>
            <a:r>
              <a:rPr lang="zh-CN" altLang="en-US" sz="3200" dirty="0">
                <a:solidFill>
                  <a:srgbClr val="FF0000"/>
                </a:solidFill>
              </a:rPr>
              <a:t> </a:t>
            </a:r>
            <a:r>
              <a:rPr lang="en-US" altLang="zh-CN" sz="3200" dirty="0">
                <a:solidFill>
                  <a:srgbClr val="FF0000"/>
                </a:solidFill>
              </a:rPr>
              <a:t>Happen!</a:t>
            </a:r>
            <a:r>
              <a:rPr lang="zh-CN" altLang="en-US" sz="3200" dirty="0">
                <a:solidFill>
                  <a:srgbClr val="FF0000"/>
                </a:solidFill>
              </a:rPr>
              <a:t> </a:t>
            </a:r>
            <a:endParaRPr lang="en-US" sz="3200" dirty="0">
              <a:solidFill>
                <a:srgbClr val="FF0000"/>
              </a:solidFill>
            </a:endParaRPr>
          </a:p>
        </p:txBody>
      </p:sp>
      <p:cxnSp>
        <p:nvCxnSpPr>
          <p:cNvPr id="19" name="Curved Connector 18">
            <a:extLst>
              <a:ext uri="{FF2B5EF4-FFF2-40B4-BE49-F238E27FC236}">
                <a16:creationId xmlns:a16="http://schemas.microsoft.com/office/drawing/2014/main" id="{5D020D61-A3C2-B144-8BAF-98C6C52C474B}"/>
              </a:ext>
            </a:extLst>
          </p:cNvPr>
          <p:cNvCxnSpPr>
            <a:cxnSpLocks/>
            <a:stCxn id="17" idx="3"/>
            <a:endCxn id="18" idx="3"/>
          </p:cNvCxnSpPr>
          <p:nvPr/>
        </p:nvCxnSpPr>
        <p:spPr>
          <a:xfrm flipV="1">
            <a:off x="11836399" y="2552700"/>
            <a:ext cx="676075" cy="4114655"/>
          </a:xfrm>
          <a:prstGeom prst="curvedConnector3">
            <a:avLst>
              <a:gd name="adj1" fmla="val 1338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76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BE80-A59F-C840-B019-DB86620303BC}"/>
              </a:ext>
            </a:extLst>
          </p:cNvPr>
          <p:cNvSpPr>
            <a:spLocks noGrp="1"/>
          </p:cNvSpPr>
          <p:nvPr>
            <p:ph type="title"/>
          </p:nvPr>
        </p:nvSpPr>
        <p:spPr/>
        <p:txBody>
          <a:bodyPr/>
          <a:lstStyle/>
          <a:p>
            <a:r>
              <a:rPr lang="en-US" altLang="zh-CN" dirty="0"/>
              <a:t>Now,</a:t>
            </a:r>
            <a:r>
              <a:rPr lang="zh-CN" altLang="en-US" dirty="0"/>
              <a:t> </a:t>
            </a:r>
            <a:r>
              <a:rPr lang="en-US" altLang="zh-CN" dirty="0"/>
              <a:t>Let’s</a:t>
            </a:r>
            <a:r>
              <a:rPr lang="zh-CN" altLang="en-US" dirty="0"/>
              <a:t> </a:t>
            </a:r>
            <a:r>
              <a:rPr lang="en-US" altLang="zh-CN" dirty="0"/>
              <a:t>Run</a:t>
            </a:r>
            <a:r>
              <a:rPr lang="zh-CN" altLang="en-US" dirty="0"/>
              <a:t> </a:t>
            </a:r>
            <a:r>
              <a:rPr lang="en-US" altLang="zh-CN" dirty="0"/>
              <a:t>Deeper</a:t>
            </a:r>
            <a:endParaRPr lang="en-US" dirty="0"/>
          </a:p>
        </p:txBody>
      </p:sp>
    </p:spTree>
    <p:extLst>
      <p:ext uri="{BB962C8B-B14F-4D97-AF65-F5344CB8AC3E}">
        <p14:creationId xmlns:p14="http://schemas.microsoft.com/office/powerpoint/2010/main" val="141538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A5BB-3F9E-2148-A999-ADB15F2C4555}"/>
              </a:ext>
            </a:extLst>
          </p:cNvPr>
          <p:cNvSpPr>
            <a:spLocks noGrp="1"/>
          </p:cNvSpPr>
          <p:nvPr>
            <p:ph type="title"/>
          </p:nvPr>
        </p:nvSpPr>
        <p:spPr/>
        <p:txBody>
          <a:bodyPr/>
          <a:lstStyle/>
          <a:p>
            <a:r>
              <a:rPr lang="en-US" altLang="zh-CN" dirty="0"/>
              <a:t>When</a:t>
            </a:r>
            <a:r>
              <a:rPr lang="zh-CN" altLang="en-US" dirty="0"/>
              <a:t> </a:t>
            </a:r>
            <a:r>
              <a:rPr lang="en-US" altLang="zh-CN" dirty="0"/>
              <a:t>we</a:t>
            </a:r>
            <a:r>
              <a:rPr lang="zh-CN" altLang="en-US" dirty="0"/>
              <a:t> </a:t>
            </a:r>
            <a:r>
              <a:rPr lang="en-US" altLang="zh-CN" dirty="0"/>
              <a:t>run</a:t>
            </a:r>
            <a:r>
              <a:rPr lang="zh-CN" altLang="en-US" dirty="0"/>
              <a:t> </a:t>
            </a:r>
            <a:r>
              <a:rPr lang="en-US" altLang="zh-CN" dirty="0"/>
              <a:t>hello</a:t>
            </a:r>
            <a:endParaRPr lang="en-US" dirty="0"/>
          </a:p>
        </p:txBody>
      </p:sp>
      <p:pic>
        <p:nvPicPr>
          <p:cNvPr id="26" name="Picture 25" descr="Diagram&#10;&#10;Description automatically generated">
            <a:extLst>
              <a:ext uri="{FF2B5EF4-FFF2-40B4-BE49-F238E27FC236}">
                <a16:creationId xmlns:a16="http://schemas.microsoft.com/office/drawing/2014/main" id="{49EED007-7F5F-F74C-ADC0-EF5739F2A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473" y="2133600"/>
            <a:ext cx="10611853" cy="5011781"/>
          </a:xfrm>
          <a:prstGeom prst="rect">
            <a:avLst/>
          </a:prstGeom>
        </p:spPr>
      </p:pic>
      <p:pic>
        <p:nvPicPr>
          <p:cNvPr id="27" name="Picture 26" descr="A picture containing table&#10;&#10;Description automatically generated">
            <a:extLst>
              <a:ext uri="{FF2B5EF4-FFF2-40B4-BE49-F238E27FC236}">
                <a16:creationId xmlns:a16="http://schemas.microsoft.com/office/drawing/2014/main" id="{9888E3CB-A82B-C549-86B9-C5F0430350A4}"/>
              </a:ext>
            </a:extLst>
          </p:cNvPr>
          <p:cNvPicPr>
            <a:picLocks noChangeAspect="1"/>
          </p:cNvPicPr>
          <p:nvPr/>
        </p:nvPicPr>
        <p:blipFill>
          <a:blip r:embed="rId3"/>
          <a:stretch>
            <a:fillRect/>
          </a:stretch>
        </p:blipFill>
        <p:spPr>
          <a:xfrm>
            <a:off x="9142910" y="6382966"/>
            <a:ext cx="3101761" cy="3097158"/>
          </a:xfrm>
          <a:prstGeom prst="rect">
            <a:avLst/>
          </a:prstGeom>
          <a:ln>
            <a:solidFill>
              <a:schemeClr val="tx1"/>
            </a:solidFill>
          </a:ln>
        </p:spPr>
      </p:pic>
      <p:sp>
        <p:nvSpPr>
          <p:cNvPr id="28" name="Curved Left Arrow 27">
            <a:extLst>
              <a:ext uri="{FF2B5EF4-FFF2-40B4-BE49-F238E27FC236}">
                <a16:creationId xmlns:a16="http://schemas.microsoft.com/office/drawing/2014/main" id="{96606206-31C7-C848-97F4-88772D7B2BA1}"/>
              </a:ext>
            </a:extLst>
          </p:cNvPr>
          <p:cNvSpPr/>
          <p:nvPr/>
        </p:nvSpPr>
        <p:spPr bwMode="auto">
          <a:xfrm>
            <a:off x="11461816" y="4173581"/>
            <a:ext cx="1219200" cy="2971800"/>
          </a:xfrm>
          <a:prstGeom prst="curvedLeftArrow">
            <a:avLst/>
          </a:prstGeom>
          <a:noFill/>
          <a:ln>
            <a:solidFill>
              <a:schemeClr val="tx1"/>
            </a:solid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414141"/>
              </a:solidFill>
              <a:effectLst/>
              <a:latin typeface="Gill Sans Light" charset="0"/>
              <a:cs typeface="ヒラギノ角ゴ ProN W3" charset="0"/>
              <a:sym typeface="Gill Sans Light" charset="0"/>
            </a:endParaRPr>
          </a:p>
        </p:txBody>
      </p:sp>
    </p:spTree>
    <p:extLst>
      <p:ext uri="{BB962C8B-B14F-4D97-AF65-F5344CB8AC3E}">
        <p14:creationId xmlns:p14="http://schemas.microsoft.com/office/powerpoint/2010/main" val="3061164323"/>
      </p:ext>
    </p:extLst>
  </p:cSld>
  <p:clrMapOvr>
    <a:masterClrMapping/>
  </p:clrMapOvr>
</p:sld>
</file>

<file path=ppt/theme/theme1.xml><?xml version="1.0" encoding="utf-8"?>
<a:theme xmlns:a="http://schemas.openxmlformats.org/drawingml/2006/main" name="Title &amp; Subtitle">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lan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lank - Plai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 Plai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 Plai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itle - Top">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itle - Top - Medallio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 Medallio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 Medall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hoto - Vertic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 Center">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Center">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hoto - Horizont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amp; 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amp; Bullets - Righ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Righ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amp; Bullets - 2 Colum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2 Colum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amp; Bullets - Lef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Lef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itle, Bullets &amp; Photo">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Bullets &amp; Photo">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2824</TotalTime>
  <Pages>0</Pages>
  <Words>1447</Words>
  <Characters>0</Characters>
  <Application>Microsoft Macintosh PowerPoint</Application>
  <PresentationFormat>Custom</PresentationFormat>
  <Lines>0</Lines>
  <Paragraphs>240</Paragraphs>
  <Slides>29</Slides>
  <Notes>17</Notes>
  <HiddenSlides>0</HiddenSlides>
  <MMClips>0</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29</vt:i4>
      </vt:variant>
    </vt:vector>
  </HeadingPairs>
  <TitlesOfParts>
    <vt:vector size="51" baseType="lpstr">
      <vt:lpstr>American Typewriter</vt:lpstr>
      <vt:lpstr>Arial</vt:lpstr>
      <vt:lpstr>Calibri</vt:lpstr>
      <vt:lpstr>Consolas</vt:lpstr>
      <vt:lpstr>Gill Sans Light</vt:lpstr>
      <vt:lpstr>Roboto</vt:lpstr>
      <vt:lpstr>Roboto Mono Regular</vt:lpstr>
      <vt:lpstr>Times New Roman</vt:lpstr>
      <vt:lpstr>Title &amp; Subtitle</vt:lpstr>
      <vt:lpstr>Photo - Vertical</vt:lpstr>
      <vt:lpstr>Title - Center</vt:lpstr>
      <vt:lpstr>Photo - Horizontal</vt:lpstr>
      <vt:lpstr>Title &amp; Bullets</vt:lpstr>
      <vt:lpstr>Title &amp; Bullets - Right</vt:lpstr>
      <vt:lpstr>Title &amp; Bullets - 2 Column</vt:lpstr>
      <vt:lpstr>Title &amp; Bullets - Left</vt:lpstr>
      <vt:lpstr>Title, Bullets &amp; Photo</vt:lpstr>
      <vt:lpstr>Bullets</vt:lpstr>
      <vt:lpstr>Blank</vt:lpstr>
      <vt:lpstr>Blank - Plain</vt:lpstr>
      <vt:lpstr>Title - Top</vt:lpstr>
      <vt:lpstr>Title - Top - Medallion</vt:lpstr>
      <vt:lpstr>  Application Security Software Vulnerabilities and Exploits CS-4440 - Introduction to Computer Security Spring 2022 Jun Xu  Slides adapted from CS-577 by Jun Xu at Stevens Institute of Technology</vt:lpstr>
      <vt:lpstr>Recap</vt:lpstr>
      <vt:lpstr>Software Vulnerabilities and Exploits: What Are They?</vt:lpstr>
      <vt:lpstr>The Process to Execute hello.c</vt:lpstr>
      <vt:lpstr>Question</vt:lpstr>
      <vt:lpstr>Demo</vt:lpstr>
      <vt:lpstr>What Happened?</vt:lpstr>
      <vt:lpstr>Now, Let’s Run Deeper</vt:lpstr>
      <vt:lpstr>When we run hello</vt:lpstr>
      <vt:lpstr>The Stack</vt:lpstr>
      <vt:lpstr>Let’s Start with Main</vt:lpstr>
      <vt:lpstr>When the Execution Goes to Foo</vt:lpstr>
      <vt:lpstr>Assume We Give foo an Input of 256 Bytes</vt:lpstr>
      <vt:lpstr>An Example</vt:lpstr>
      <vt:lpstr>Let’s Do a Test</vt:lpstr>
      <vt:lpstr>Now Let’s Do an Exploit</vt:lpstr>
      <vt:lpstr>A Different Way of Exploit (Shell Code)</vt:lpstr>
      <vt:lpstr>A More Advanced Exploit - Return Oriented Programming (ROP)</vt:lpstr>
      <vt:lpstr>A More General Concept:  Memory Corruption</vt:lpstr>
      <vt:lpstr>Categories Memory Corruption</vt:lpstr>
      <vt:lpstr>Categories Memory Corruption</vt:lpstr>
      <vt:lpstr>Consequences of Memory Corruption</vt:lpstr>
      <vt:lpstr>Memory Corruption: Classic Stack Buffer Overflow</vt:lpstr>
      <vt:lpstr>Memory Corruption: Heap Buffer Overflow</vt:lpstr>
      <vt:lpstr>Memory Corruption: Off-by-one Errors</vt:lpstr>
      <vt:lpstr>Memory Corruption: Integer Overflows</vt:lpstr>
      <vt:lpstr>Memory Corruption: Signedness Mixups</vt:lpstr>
      <vt:lpstr>Memory Corruption: Uninitialized Memory</vt:lpstr>
      <vt:lpstr>Memory Corruption: Use After Free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CS-4440 Introduction to Computer Security</dc:title>
  <dc:subject/>
  <dc:creator>jun</dc:creator>
  <cp:keywords/>
  <dc:description/>
  <cp:lastModifiedBy>Jun Xu</cp:lastModifiedBy>
  <cp:revision>823</cp:revision>
  <dcterms:modified xsi:type="dcterms:W3CDTF">2022-03-16T18:32:38Z</dcterms:modified>
</cp:coreProperties>
</file>